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035" r:id="rId2"/>
    <p:sldId id="314" r:id="rId3"/>
    <p:sldId id="2036" r:id="rId4"/>
    <p:sldId id="2037" r:id="rId5"/>
    <p:sldId id="335" r:id="rId6"/>
    <p:sldId id="2038" r:id="rId7"/>
    <p:sldId id="2039" r:id="rId8"/>
    <p:sldId id="337" r:id="rId9"/>
    <p:sldId id="334" r:id="rId10"/>
    <p:sldId id="332" r:id="rId11"/>
    <p:sldId id="338" r:id="rId12"/>
    <p:sldId id="331" r:id="rId13"/>
    <p:sldId id="2041"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8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9"/>
    <p:restoredTop sz="97124" autoAdjust="0"/>
  </p:normalViewPr>
  <p:slideViewPr>
    <p:cSldViewPr snapToGrid="0" snapToObjects="1">
      <p:cViewPr varScale="1">
        <p:scale>
          <a:sx n="206" d="100"/>
          <a:sy n="206" d="100"/>
        </p:scale>
        <p:origin x="184" y="296"/>
      </p:cViewPr>
      <p:guideLst>
        <p:guide orient="horz" pos="684"/>
        <p:guide pos="2880"/>
      </p:guideLst>
    </p:cSldViewPr>
  </p:slideViewPr>
  <p:notesTextViewPr>
    <p:cViewPr>
      <p:scale>
        <a:sx n="155" d="100"/>
        <a:sy n="155" d="100"/>
      </p:scale>
      <p:origin x="0" y="0"/>
    </p:cViewPr>
  </p:notesTextViewPr>
  <p:sorterViewPr>
    <p:cViewPr>
      <p:scale>
        <a:sx n="164" d="100"/>
        <a:sy n="164" d="100"/>
      </p:scale>
      <p:origin x="0" y="0"/>
    </p:cViewPr>
  </p:sorterViewPr>
  <p:notesViewPr>
    <p:cSldViewPr snapToGrid="0" snapToObjects="1">
      <p:cViewPr varScale="1">
        <p:scale>
          <a:sx n="161" d="100"/>
          <a:sy n="161" d="100"/>
        </p:scale>
        <p:origin x="529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62C283-8B25-4E99-BA37-A6FD5B90B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A31EE5-5610-40A4-B840-CD2FB1E646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2BFBF5-9F8A-40B1-88F4-AFAE0BF032A6}" type="datetimeFigureOut">
              <a:rPr lang="en-US" smtClean="0"/>
              <a:t>5/24/23</a:t>
            </a:fld>
            <a:endParaRPr lang="en-US"/>
          </a:p>
        </p:txBody>
      </p:sp>
      <p:sp>
        <p:nvSpPr>
          <p:cNvPr id="4" name="Footer Placeholder 3">
            <a:extLst>
              <a:ext uri="{FF2B5EF4-FFF2-40B4-BE49-F238E27FC236}">
                <a16:creationId xmlns:a16="http://schemas.microsoft.com/office/drawing/2014/main" id="{14C9C3F4-5B46-4B42-A455-56E0CC4F70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069E3E9-4AB4-4B8E-B9D1-E9F9AFC4E5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5CC656-0990-4576-BC00-328E448F3AC0}" type="slidenum">
              <a:rPr lang="en-US" smtClean="0"/>
              <a:t>‹#›</a:t>
            </a:fld>
            <a:endParaRPr lang="en-US"/>
          </a:p>
        </p:txBody>
      </p:sp>
    </p:spTree>
    <p:extLst>
      <p:ext uri="{BB962C8B-B14F-4D97-AF65-F5344CB8AC3E}">
        <p14:creationId xmlns:p14="http://schemas.microsoft.com/office/powerpoint/2010/main" val="1450875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5/24/23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7976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hyperlink" Target="https://thesource.nrel.gov/publishing/disclaimers.html"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br>
              <a:rPr lang="en-US" dirty="0"/>
            </a:br>
            <a:r>
              <a:rPr lang="en-US" dirty="0"/>
              <a:t>Venue or Organization</a:t>
            </a:r>
            <a:br>
              <a:rPr lang="en-US" dirty="0"/>
            </a:br>
            <a:r>
              <a:rPr lang="en-US" dirty="0"/>
              <a:t>Date</a:t>
            </a:r>
          </a:p>
        </p:txBody>
      </p:sp>
      <p:pic>
        <p:nvPicPr>
          <p:cNvPr id="7" name="Graphic 6">
            <a:extLst>
              <a:ext uri="{FF2B5EF4-FFF2-40B4-BE49-F238E27FC236}">
                <a16:creationId xmlns:a16="http://schemas.microsoft.com/office/drawing/2014/main" id="{63528C9F-D43C-8E4B-8E26-1B7ED4C750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7454" y="0"/>
            <a:ext cx="2331892" cy="1092307"/>
          </a:xfrm>
          <a:prstGeom prst="rect">
            <a:avLst/>
          </a:prstGeom>
        </p:spPr>
      </p:pic>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3749007" y="1252017"/>
            <a:ext cx="4310731" cy="1348326"/>
          </a:xfrm>
          <a:noFill/>
        </p:spPr>
        <p:txBody>
          <a:bodyPr anchor="b" anchorCtr="0"/>
          <a:lstStyle>
            <a:lvl1pPr algn="l">
              <a:defRPr>
                <a:solidFill>
                  <a:schemeClr val="tx1"/>
                </a:solidFill>
              </a:defRPr>
            </a:lvl1pPr>
          </a:lstStyle>
          <a:p>
            <a:pPr lvl="0"/>
            <a:r>
              <a:rPr lang="en-US" dirty="0"/>
              <a:t>Title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907142"/>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48500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355001-704C-4C10-815D-769315221263}"/>
              </a:ext>
            </a:extLst>
          </p:cNvPr>
          <p:cNvSpPr>
            <a:spLocks noGrp="1"/>
          </p:cNvSpPr>
          <p:nvPr>
            <p:ph type="body" sz="quarter" idx="12"/>
          </p:nvPr>
        </p:nvSpPr>
        <p:spPr>
          <a:xfrm>
            <a:off x="457200" y="1125538"/>
            <a:ext cx="5143500" cy="36210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457199" y="0"/>
            <a:ext cx="5936343" cy="907143"/>
          </a:xfrm>
        </p:spPr>
        <p:txBody>
          <a:bodyPr/>
          <a:lstStyle/>
          <a:p>
            <a:r>
              <a:rPr lang="en-US" dirty="0"/>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5952392" y="1125538"/>
            <a:ext cx="2734407" cy="3180455"/>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10" name="Text Placeholder 9">
            <a:extLst>
              <a:ext uri="{FF2B5EF4-FFF2-40B4-BE49-F238E27FC236}">
                <a16:creationId xmlns:a16="http://schemas.microsoft.com/office/drawing/2014/main" id="{3DB34FA8-4ACC-46E6-97AD-086A76B74A76}"/>
              </a:ext>
            </a:extLst>
          </p:cNvPr>
          <p:cNvSpPr>
            <a:spLocks noGrp="1"/>
          </p:cNvSpPr>
          <p:nvPr>
            <p:ph type="body" sz="quarter" idx="22" hasCustomPrompt="1"/>
          </p:nvPr>
        </p:nvSpPr>
        <p:spPr>
          <a:xfrm>
            <a:off x="5953125" y="4386263"/>
            <a:ext cx="2733675" cy="360362"/>
          </a:xfrm>
        </p:spPr>
        <p:txBody>
          <a:bodyPr lIns="0" tIns="0" rIns="0" bIns="0">
            <a:noAutofit/>
          </a:bodyPr>
          <a:lstStyle>
            <a:lvl1pPr marL="0" indent="0">
              <a:buNone/>
              <a:defRPr sz="600" i="1">
                <a:solidFill>
                  <a:schemeClr val="accent6"/>
                </a:solidFill>
              </a:defRPr>
            </a:lvl1pPr>
            <a:lvl2pPr marL="233362" indent="0">
              <a:buNone/>
              <a:defRPr sz="800"/>
            </a:lvl2pPr>
            <a:lvl3pPr marL="458787" indent="0">
              <a:buNone/>
              <a:defRPr sz="800"/>
            </a:lvl3pPr>
            <a:lvl4pPr marL="688975" indent="0">
              <a:buNone/>
              <a:defRPr sz="800"/>
            </a:lvl4pPr>
            <a:lvl5pPr marL="914400" indent="0">
              <a:buNone/>
              <a:defRPr sz="800"/>
            </a:lvl5pPr>
          </a:lstStyle>
          <a:p>
            <a:pPr lvl="0"/>
            <a:r>
              <a:rPr lang="en-US" dirty="0"/>
              <a:t>Photo/Image Credit</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5707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32096-103A-4CD7-9B8E-116EDD3F44C2}"/>
              </a:ext>
            </a:extLst>
          </p:cNvPr>
          <p:cNvSpPr>
            <a:spLocks noGrp="1"/>
          </p:cNvSpPr>
          <p:nvPr>
            <p:ph type="body" sz="quarter" idx="15"/>
          </p:nvPr>
        </p:nvSpPr>
        <p:spPr>
          <a:xfrm>
            <a:off x="457200" y="395288"/>
            <a:ext cx="4114800" cy="2176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457200" y="2795954"/>
            <a:ext cx="2651760" cy="148510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3246120" y="2795954"/>
            <a:ext cx="2651760" cy="148510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6035040" y="2795954"/>
            <a:ext cx="2651760" cy="1485101"/>
          </a:xfrm>
          <a:solidFill>
            <a:schemeClr val="bg1">
              <a:lumMod val="85000"/>
            </a:schemeClr>
          </a:solidFill>
        </p:spPr>
        <p:txBody>
          <a:bodyPr>
            <a:normAutofit/>
          </a:bodyPr>
          <a:lstStyle>
            <a:lvl1pPr marL="0" indent="0">
              <a:buNone/>
              <a:defRPr sz="1600"/>
            </a:lvl1pPr>
          </a:lstStyle>
          <a:p>
            <a:r>
              <a:rPr lang="en-US" dirty="0"/>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4765432" y="395095"/>
            <a:ext cx="3921368" cy="2176655"/>
          </a:xfrm>
          <a:prstGeom prst="rect">
            <a:avLst/>
          </a:prstGeom>
          <a:solidFill>
            <a:schemeClr val="bg1">
              <a:lumMod val="95000"/>
            </a:schemeClr>
          </a:solidFill>
        </p:spPr>
        <p:txBody>
          <a:bodyPr vert="horz"/>
          <a:lstStyle>
            <a:lvl1pPr marL="0" indent="0">
              <a:buNone/>
              <a:defRPr sz="1200"/>
            </a:lvl1pPr>
          </a:lstStyle>
          <a:p>
            <a:r>
              <a:rPr lang="en-US"/>
              <a:t>Insert Chart</a:t>
            </a:r>
          </a:p>
        </p:txBody>
      </p:sp>
      <p:sp>
        <p:nvSpPr>
          <p:cNvPr id="4" name="Text Placeholder 3">
            <a:extLst>
              <a:ext uri="{FF2B5EF4-FFF2-40B4-BE49-F238E27FC236}">
                <a16:creationId xmlns:a16="http://schemas.microsoft.com/office/drawing/2014/main" id="{ECC0D0F7-B8F0-4F72-9A30-CBED9FC951F6}"/>
              </a:ext>
            </a:extLst>
          </p:cNvPr>
          <p:cNvSpPr>
            <a:spLocks noGrp="1"/>
          </p:cNvSpPr>
          <p:nvPr>
            <p:ph type="body" sz="quarter" idx="17" hasCustomPrompt="1"/>
          </p:nvPr>
        </p:nvSpPr>
        <p:spPr>
          <a:xfrm>
            <a:off x="45720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dirty="0"/>
              <a:t>Photo/Image Credit</a:t>
            </a:r>
          </a:p>
        </p:txBody>
      </p:sp>
      <p:sp>
        <p:nvSpPr>
          <p:cNvPr id="13" name="Text Placeholder 3">
            <a:extLst>
              <a:ext uri="{FF2B5EF4-FFF2-40B4-BE49-F238E27FC236}">
                <a16:creationId xmlns:a16="http://schemas.microsoft.com/office/drawing/2014/main" id="{280900F6-3B3F-4F4A-8429-17E4076D24C1}"/>
              </a:ext>
            </a:extLst>
          </p:cNvPr>
          <p:cNvSpPr>
            <a:spLocks noGrp="1"/>
          </p:cNvSpPr>
          <p:nvPr>
            <p:ph type="body" sz="quarter" idx="18" hasCustomPrompt="1"/>
          </p:nvPr>
        </p:nvSpPr>
        <p:spPr>
          <a:xfrm>
            <a:off x="3246755" y="4365914"/>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dirty="0"/>
              <a:t>Photo/Image Credit</a:t>
            </a:r>
          </a:p>
        </p:txBody>
      </p:sp>
      <p:sp>
        <p:nvSpPr>
          <p:cNvPr id="12" name="Text Placeholder 3">
            <a:extLst>
              <a:ext uri="{FF2B5EF4-FFF2-40B4-BE49-F238E27FC236}">
                <a16:creationId xmlns:a16="http://schemas.microsoft.com/office/drawing/2014/main" id="{02023008-9212-4632-B985-C05ACD7E15EA}"/>
              </a:ext>
            </a:extLst>
          </p:cNvPr>
          <p:cNvSpPr>
            <a:spLocks noGrp="1"/>
          </p:cNvSpPr>
          <p:nvPr>
            <p:ph type="body" sz="quarter" idx="22" hasCustomPrompt="1"/>
          </p:nvPr>
        </p:nvSpPr>
        <p:spPr>
          <a:xfrm>
            <a:off x="6050280" y="4371975"/>
            <a:ext cx="2651125" cy="341341"/>
          </a:xfrm>
        </p:spPr>
        <p:txBody>
          <a:bodyPr lIns="0" tIns="0" rIns="0" bIns="0">
            <a:noAutofit/>
          </a:bodyPr>
          <a:lstStyle>
            <a:lvl1pPr marL="0" indent="0">
              <a:buNone/>
              <a:defRPr sz="600" i="1">
                <a:solidFill>
                  <a:schemeClr val="accent6"/>
                </a:solidFill>
              </a:defRPr>
            </a:lvl1pPr>
            <a:lvl2pPr marL="233362" indent="0">
              <a:buNone/>
              <a:defRPr sz="700">
                <a:solidFill>
                  <a:schemeClr val="accent6"/>
                </a:solidFill>
              </a:defRPr>
            </a:lvl2pPr>
            <a:lvl3pPr marL="458787" indent="0">
              <a:buNone/>
              <a:defRPr sz="700">
                <a:solidFill>
                  <a:schemeClr val="accent6"/>
                </a:solidFill>
              </a:defRPr>
            </a:lvl3pPr>
            <a:lvl4pPr marL="688975" indent="0">
              <a:buNone/>
              <a:defRPr sz="700">
                <a:solidFill>
                  <a:schemeClr val="accent6"/>
                </a:solidFill>
              </a:defRPr>
            </a:lvl4pPr>
            <a:lvl5pPr marL="914400" indent="0">
              <a:buNone/>
              <a:defRPr sz="700">
                <a:solidFill>
                  <a:schemeClr val="accent6"/>
                </a:solidFill>
              </a:defRPr>
            </a:lvl5pPr>
          </a:lstStyle>
          <a:p>
            <a:pPr lvl="0"/>
            <a:r>
              <a:rPr lang="en-US" dirty="0"/>
              <a:t>Photo/Image Credit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045453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5" name="TextBox 4">
            <a:extLst>
              <a:ext uri="{FF2B5EF4-FFF2-40B4-BE49-F238E27FC236}">
                <a16:creationId xmlns:a16="http://schemas.microsoft.com/office/drawing/2014/main" id="{C7EF4F54-F4DA-4D9C-B4E0-952F2ABC82EF}"/>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278570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451752" y="1252017"/>
            <a:ext cx="3962400" cy="1358834"/>
          </a:xfrm>
          <a:noFill/>
        </p:spPr>
        <p:txBody>
          <a:bodyPr tIns="45720" anchor="b" anchorCtr="0"/>
          <a:lstStyle>
            <a:lvl1pPr algn="l">
              <a:defRPr>
                <a:solidFill>
                  <a:schemeClr val="tx1"/>
                </a:solidFill>
              </a:defRPr>
            </a:lvl1pPr>
          </a:lstStyle>
          <a:p>
            <a:pPr lvl="0"/>
            <a:r>
              <a:rPr lang="en-US" dirty="0"/>
              <a:t>Transition Slide Title</a:t>
            </a:r>
          </a:p>
        </p:txBody>
      </p:sp>
    </p:spTree>
    <p:extLst>
      <p:ext uri="{BB962C8B-B14F-4D97-AF65-F5344CB8AC3E}">
        <p14:creationId xmlns:p14="http://schemas.microsoft.com/office/powerpoint/2010/main" val="2811229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467455" y="1252017"/>
            <a:ext cx="3962400" cy="1358834"/>
          </a:xfrm>
          <a:noFill/>
        </p:spPr>
        <p:txBody>
          <a:bodyPr tIns="45720" anchor="b" anchorCtr="0"/>
          <a:lstStyle>
            <a:lvl1pPr algn="l">
              <a:defRPr>
                <a:solidFill>
                  <a:schemeClr val="bg1"/>
                </a:solidFill>
              </a:defRPr>
            </a:lvl1pPr>
          </a:lstStyle>
          <a:p>
            <a:pPr lvl="0"/>
            <a:r>
              <a:rPr lang="en-US" dirty="0"/>
              <a:t>Transition Slide Title</a:t>
            </a:r>
          </a:p>
        </p:txBody>
      </p:sp>
    </p:spTree>
    <p:extLst>
      <p:ext uri="{BB962C8B-B14F-4D97-AF65-F5344CB8AC3E}">
        <p14:creationId xmlns:p14="http://schemas.microsoft.com/office/powerpoint/2010/main" val="19411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dirty="0"/>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36576"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Tree>
    <p:extLst>
      <p:ext uri="{BB962C8B-B14F-4D97-AF65-F5344CB8AC3E}">
        <p14:creationId xmlns:p14="http://schemas.microsoft.com/office/powerpoint/2010/main" val="3788749747"/>
      </p:ext>
    </p:extLst>
  </p:cSld>
  <p:clrMapOvr>
    <a:masterClrMapping/>
  </p:clrMapOvr>
  <p:extLst>
    <p:ext uri="{DCECCB84-F9BA-43D5-87BE-67443E8EF086}">
      <p15:sldGuideLst xmlns:p15="http://schemas.microsoft.com/office/powerpoint/2012/main">
        <p15:guide id="6" orient="horz" pos="1428" userDrawn="1">
          <p15:clr>
            <a:srgbClr val="FBAE40"/>
          </p15:clr>
        </p15:guide>
        <p15:guide id="7" orient="horz" pos="1404" userDrawn="1">
          <p15:clr>
            <a:srgbClr val="FBAE40"/>
          </p15:clr>
        </p15:guide>
        <p15:guide id="8" orient="horz" pos="99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dirty="0"/>
              <a:t>Data Slide: </a:t>
            </a:r>
            <a:br>
              <a:rPr lang="en-US" dirty="0"/>
            </a:br>
            <a:r>
              <a:rPr lang="en-US" dirty="0"/>
              <a:t>Keep Title Concise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40" name="Text Placeholder 38">
            <a:extLst>
              <a:ext uri="{FF2B5EF4-FFF2-40B4-BE49-F238E27FC236}">
                <a16:creationId xmlns:a16="http://schemas.microsoft.com/office/drawing/2014/main" id="{BB44AFF9-5CA2-4EFB-B05E-64011B1C80DD}"/>
              </a:ext>
            </a:extLst>
          </p:cNvPr>
          <p:cNvSpPr>
            <a:spLocks noGrp="1"/>
          </p:cNvSpPr>
          <p:nvPr>
            <p:ph type="body" sz="quarter" idx="29"/>
          </p:nvPr>
        </p:nvSpPr>
        <p:spPr>
          <a:xfrm>
            <a:off x="469077" y="3664284"/>
            <a:ext cx="1882775" cy="795338"/>
          </a:xfrm>
        </p:spPr>
        <p:txBody>
          <a:bodyPr>
            <a:normAutofit/>
          </a:bodyPr>
          <a:lstStyle>
            <a:lvl1pPr>
              <a:defRPr sz="1800"/>
            </a:lvl1pPr>
          </a:lstStyle>
          <a:p>
            <a:pPr lvl="0"/>
            <a:r>
              <a:rPr lang="en-US"/>
              <a:t>Click to edit Master text styles</a:t>
            </a:r>
          </a:p>
        </p:txBody>
      </p:sp>
      <p:sp>
        <p:nvSpPr>
          <p:cNvPr id="41" name="Text Placeholder 38">
            <a:extLst>
              <a:ext uri="{FF2B5EF4-FFF2-40B4-BE49-F238E27FC236}">
                <a16:creationId xmlns:a16="http://schemas.microsoft.com/office/drawing/2014/main" id="{F20737D2-3AF9-49C4-B984-BC8F45A24AF4}"/>
              </a:ext>
            </a:extLst>
          </p:cNvPr>
          <p:cNvSpPr>
            <a:spLocks noGrp="1"/>
          </p:cNvSpPr>
          <p:nvPr>
            <p:ph type="body" sz="quarter" idx="30"/>
          </p:nvPr>
        </p:nvSpPr>
        <p:spPr>
          <a:xfrm>
            <a:off x="2618059" y="3664284"/>
            <a:ext cx="1882775" cy="795338"/>
          </a:xfrm>
        </p:spPr>
        <p:txBody>
          <a:bodyPr>
            <a:normAutofit/>
          </a:bodyPr>
          <a:lstStyle>
            <a:lvl1pPr>
              <a:defRPr sz="1800"/>
            </a:lvl1pPr>
          </a:lstStyle>
          <a:p>
            <a:pPr lvl="0"/>
            <a:r>
              <a:rPr lang="en-US"/>
              <a:t>Click to edit Master text styles</a:t>
            </a:r>
          </a:p>
        </p:txBody>
      </p:sp>
      <p:sp>
        <p:nvSpPr>
          <p:cNvPr id="42" name="Text Placeholder 38">
            <a:extLst>
              <a:ext uri="{FF2B5EF4-FFF2-40B4-BE49-F238E27FC236}">
                <a16:creationId xmlns:a16="http://schemas.microsoft.com/office/drawing/2014/main" id="{87788D4B-F605-40F2-A462-8A63E3AB856B}"/>
              </a:ext>
            </a:extLst>
          </p:cNvPr>
          <p:cNvSpPr>
            <a:spLocks noGrp="1"/>
          </p:cNvSpPr>
          <p:nvPr>
            <p:ph type="body" sz="quarter" idx="31"/>
          </p:nvPr>
        </p:nvSpPr>
        <p:spPr>
          <a:xfrm>
            <a:off x="4813853" y="3664284"/>
            <a:ext cx="1882775" cy="795338"/>
          </a:xfrm>
        </p:spPr>
        <p:txBody>
          <a:bodyPr>
            <a:normAutofit/>
          </a:bodyPr>
          <a:lstStyle>
            <a:lvl1pPr>
              <a:defRPr sz="1800"/>
            </a:lvl1pPr>
          </a:lstStyle>
          <a:p>
            <a:pPr lvl="0"/>
            <a:r>
              <a:rPr lang="en-US"/>
              <a:t>Click to edit Master text styles</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4078288" y="413132"/>
            <a:ext cx="4768850" cy="1286324"/>
          </a:xfrm>
        </p:spPr>
        <p:txBody>
          <a:bodyPr/>
          <a:lstStyle/>
          <a:p>
            <a:pPr lvl="0"/>
            <a:r>
              <a:rPr lang="en-US"/>
              <a:t>Click to edit Master text styles</a:t>
            </a:r>
          </a:p>
        </p:txBody>
      </p:sp>
      <p:sp>
        <p:nvSpPr>
          <p:cNvPr id="16" name="Text Placeholder 8">
            <a:extLst>
              <a:ext uri="{FF2B5EF4-FFF2-40B4-BE49-F238E27FC236}">
                <a16:creationId xmlns:a16="http://schemas.microsoft.com/office/drawing/2014/main" id="{30803C72-3ECE-47FE-AAFE-2FA8EAD7B66C}"/>
              </a:ext>
            </a:extLst>
          </p:cNvPr>
          <p:cNvSpPr>
            <a:spLocks noGrp="1"/>
          </p:cNvSpPr>
          <p:nvPr>
            <p:ph type="body" sz="quarter" idx="34"/>
          </p:nvPr>
        </p:nvSpPr>
        <p:spPr>
          <a:xfrm>
            <a:off x="6963599" y="3664284"/>
            <a:ext cx="1883539" cy="79533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332969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dirty="0"/>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dirty="0"/>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dirty="0"/>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98210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16" name="Text Placeholder 6"/>
          <p:cNvSpPr>
            <a:spLocks noGrp="1"/>
          </p:cNvSpPr>
          <p:nvPr>
            <p:ph type="body" sz="quarter" idx="40"/>
          </p:nvPr>
        </p:nvSpPr>
        <p:spPr>
          <a:xfrm>
            <a:off x="0" y="2682874"/>
            <a:ext cx="9144000" cy="2460625"/>
          </a:xfrm>
          <a:prstGeom prst="rect">
            <a:avLst/>
          </a:prstGeom>
          <a:solidFill>
            <a:schemeClr val="bg1"/>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468313" y="3389856"/>
            <a:ext cx="1336675" cy="326535"/>
          </a:xfrm>
        </p:spPr>
        <p:txBody>
          <a:bodyPr lIns="0" tIns="0" rIns="0" bIns="0">
            <a:noAutofit/>
          </a:bodyPr>
          <a:lstStyle>
            <a:lvl1pPr marL="0" indent="0" algn="ctr">
              <a:buNone/>
              <a:defRPr sz="1800"/>
            </a:lvl1pPr>
          </a:lstStyle>
          <a:p>
            <a:pPr lvl="0"/>
            <a:r>
              <a:rPr lang="en-US" dirty="0"/>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468314" y="3793136"/>
            <a:ext cx="1336674" cy="570668"/>
          </a:xfrm>
        </p:spPr>
        <p:txBody>
          <a:bodyPr lIns="0" tIns="0" rIns="0" bIns="0">
            <a:noAutofit/>
          </a:bodyPr>
          <a:lstStyle>
            <a:lvl1pPr marL="0" indent="0" algn="ctr">
              <a:buNone/>
              <a:defRPr sz="1200"/>
            </a:lvl1pPr>
            <a:lvl2pPr>
              <a:defRPr sz="1200"/>
            </a:lvl2pPr>
            <a:lvl3pPr>
              <a:defRPr sz="1200"/>
            </a:lvl3pPr>
            <a:lvl4pPr>
              <a:defRPr sz="1200"/>
            </a:lvl4pPr>
            <a:lvl5pPr>
              <a:defRPr sz="1200"/>
            </a:lvl5pPr>
          </a:lstStyle>
          <a:p>
            <a:pPr lvl="0"/>
            <a:r>
              <a:rPr lang="en-US" dirty="0"/>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742105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a:stretch/>
        </p:blipFill>
        <p:spPr>
          <a:xfrm>
            <a:off x="7155" y="0"/>
            <a:ext cx="9130475" cy="5143501"/>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br>
              <a:rPr lang="en-US" dirty="0"/>
            </a:br>
            <a:r>
              <a:rPr lang="en-US" dirty="0"/>
              <a:t>Venue or Organization</a:t>
            </a:r>
            <a:br>
              <a:rPr lang="en-US" dirty="0"/>
            </a:br>
            <a:r>
              <a:rPr lang="en-US" dirty="0"/>
              <a:t>Date</a:t>
            </a:r>
          </a:p>
        </p:txBody>
      </p:sp>
      <p:pic>
        <p:nvPicPr>
          <p:cNvPr id="7" name="Graphic 6">
            <a:extLst>
              <a:ext uri="{FF2B5EF4-FFF2-40B4-BE49-F238E27FC236}">
                <a16:creationId xmlns:a16="http://schemas.microsoft.com/office/drawing/2014/main" id="{465B8CD2-BF47-094F-B614-5CEAE71B3F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BD30BCCF-CBC7-5646-AFBB-E99D6B7D4D8F}"/>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from iStock-627281636</a:t>
            </a:r>
          </a:p>
        </p:txBody>
      </p:sp>
    </p:spTree>
    <p:extLst>
      <p:ext uri="{BB962C8B-B14F-4D97-AF65-F5344CB8AC3E}">
        <p14:creationId xmlns:p14="http://schemas.microsoft.com/office/powerpoint/2010/main" val="1274677542"/>
      </p:ext>
    </p:extLst>
  </p:cSld>
  <p:clrMapOvr>
    <a:masterClrMapping/>
  </p:clrMapOvr>
  <p:extLst>
    <p:ext uri="{DCECCB84-F9BA-43D5-87BE-67443E8EF086}">
      <p15:sldGuideLst xmlns:p15="http://schemas.microsoft.com/office/powerpoint/2012/main">
        <p15:guide id="1" orient="horz" pos="3036" userDrawn="1">
          <p15:clr>
            <a:srgbClr val="FBAE40"/>
          </p15:clr>
        </p15:guide>
        <p15:guide id="2" pos="2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 name="Title 1"/>
          <p:cNvSpPr>
            <a:spLocks noGrp="1"/>
          </p:cNvSpPr>
          <p:nvPr>
            <p:ph type="title" hasCustomPrompt="1"/>
          </p:nvPr>
        </p:nvSpPr>
        <p:spPr>
          <a:xfrm>
            <a:off x="0" y="2135605"/>
            <a:ext cx="4936982" cy="548154"/>
          </a:xfrm>
        </p:spPr>
        <p:txBody>
          <a:bodyPr lIns="274320" tIns="118872" bIns="45720">
            <a:noAutofit/>
          </a:bodyPr>
          <a:lstStyle>
            <a:lvl1pPr algn="l">
              <a:defRPr/>
            </a:lvl1pPr>
          </a:lstStyle>
          <a:p>
            <a:pPr lvl="0"/>
            <a:r>
              <a:rPr lang="en-US" dirty="0"/>
              <a:t>Title: Content Slide</a:t>
            </a:r>
          </a:p>
        </p:txBody>
      </p:sp>
      <p:sp>
        <p:nvSpPr>
          <p:cNvPr id="15" name="Text Placeholder 14">
            <a:extLst>
              <a:ext uri="{FF2B5EF4-FFF2-40B4-BE49-F238E27FC236}">
                <a16:creationId xmlns:a16="http://schemas.microsoft.com/office/drawing/2014/main" id="{24B73B91-ED3C-4FB3-BF3A-127FF6200B68}"/>
              </a:ext>
            </a:extLst>
          </p:cNvPr>
          <p:cNvSpPr>
            <a:spLocks noGrp="1"/>
          </p:cNvSpPr>
          <p:nvPr>
            <p:ph type="body" sz="quarter" idx="56"/>
          </p:nvPr>
        </p:nvSpPr>
        <p:spPr>
          <a:xfrm>
            <a:off x="457201" y="2943225"/>
            <a:ext cx="4023360" cy="1762125"/>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CAAC7818-041E-483D-B6B5-A5441FAD4511}"/>
              </a:ext>
            </a:extLst>
          </p:cNvPr>
          <p:cNvSpPr>
            <a:spLocks noGrp="1"/>
          </p:cNvSpPr>
          <p:nvPr>
            <p:ph type="body" sz="quarter" idx="57"/>
          </p:nvPr>
        </p:nvSpPr>
        <p:spPr>
          <a:xfrm>
            <a:off x="4778925" y="2943225"/>
            <a:ext cx="3974378" cy="1762125"/>
          </a:xfrm>
        </p:spPr>
        <p:txBody>
          <a:bodyPr/>
          <a:lstStyle/>
          <a:p>
            <a:pPr lvl="0"/>
            <a:r>
              <a:rPr lang="en-US"/>
              <a:t>Click to edit Master text styles</a:t>
            </a:r>
          </a:p>
        </p:txBody>
      </p:sp>
      <p:sp>
        <p:nvSpPr>
          <p:cNvPr id="18" name="Text Placeholder 2">
            <a:extLst>
              <a:ext uri="{FF2B5EF4-FFF2-40B4-BE49-F238E27FC236}">
                <a16:creationId xmlns:a16="http://schemas.microsoft.com/office/drawing/2014/main" id="{1B8A3555-C79D-42B2-BFE0-E2004460478D}"/>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accent6"/>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638536139"/>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5163"/>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0"/>
            <a:ext cx="9144000" cy="3205163"/>
          </a:xfrm>
          <a:solidFill>
            <a:schemeClr val="bg1">
              <a:lumMod val="95000"/>
            </a:schemeClr>
          </a:solidFill>
        </p:spPr>
        <p:txBody>
          <a:bodyPr/>
          <a:lstStyle>
            <a:lvl1pPr marL="0" indent="0" algn="ctr">
              <a:buNone/>
              <a:defRPr/>
            </a:lvl1pPr>
          </a:lstStyle>
          <a:p>
            <a:r>
              <a:rPr lang="en-US" dirty="0"/>
              <a:t>Insert Photo or Graphic</a:t>
            </a:r>
          </a:p>
        </p:txBody>
      </p:sp>
      <p:sp>
        <p:nvSpPr>
          <p:cNvPr id="12" name="Title 1">
            <a:extLst>
              <a:ext uri="{FF2B5EF4-FFF2-40B4-BE49-F238E27FC236}">
                <a16:creationId xmlns:a16="http://schemas.microsoft.com/office/drawing/2014/main" id="{8AF67F07-FC40-4A48-9D06-A0AE1C2B5CE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9F8F470B-7468-4549-B5A7-39A947D7C0A6}"/>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0A7B8E6B-B480-42E2-ABF7-01AB7B2EA909}"/>
              </a:ext>
            </a:extLst>
          </p:cNvPr>
          <p:cNvSpPr>
            <a:spLocks noGrp="1"/>
          </p:cNvSpPr>
          <p:nvPr>
            <p:ph type="body" sz="quarter" idx="13" hasCustomPrompt="1"/>
          </p:nvPr>
        </p:nvSpPr>
        <p:spPr>
          <a:xfrm>
            <a:off x="465438"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Tree>
    <p:extLst>
      <p:ext uri="{BB962C8B-B14F-4D97-AF65-F5344CB8AC3E}">
        <p14:creationId xmlns:p14="http://schemas.microsoft.com/office/powerpoint/2010/main" val="2367864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320444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8B61296E-9FBE-4301-BA11-B3BFA380423F}"/>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endParaRPr lang="en-US" dirty="0"/>
          </a:p>
        </p:txBody>
      </p:sp>
      <p:sp>
        <p:nvSpPr>
          <p:cNvPr id="17" name="Text Placeholder 5">
            <a:extLst>
              <a:ext uri="{FF2B5EF4-FFF2-40B4-BE49-F238E27FC236}">
                <a16:creationId xmlns:a16="http://schemas.microsoft.com/office/drawing/2014/main" id="{63E3C2AA-2178-46D9-950C-DEA683349011}"/>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9658375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479425" y="3536950"/>
            <a:ext cx="3308350" cy="1096963"/>
          </a:xfrm>
          <a:noFill/>
        </p:spPr>
        <p:txBody>
          <a:bodyPr lIns="0" tIns="0" rIns="0" bIns="0" anchor="t" anchorCtr="0"/>
          <a:lstStyle>
            <a:lvl1pPr algn="l">
              <a:defRPr sz="2800" b="1"/>
            </a:lvl1pPr>
          </a:lstStyle>
          <a:p>
            <a:r>
              <a:rPr lang="en-US"/>
              <a:t>Click to edit Master title style</a:t>
            </a:r>
            <a:endParaRPr lang="en-US" dirty="0"/>
          </a:p>
        </p:txBody>
      </p:sp>
      <p:sp>
        <p:nvSpPr>
          <p:cNvPr id="11" name="Text Placeholder 5">
            <a:extLst>
              <a:ext uri="{FF2B5EF4-FFF2-40B4-BE49-F238E27FC236}">
                <a16:creationId xmlns:a16="http://schemas.microsoft.com/office/drawing/2014/main" id="{132C334E-AB79-46B6-A7C0-92FD37A3E81A}"/>
              </a:ext>
            </a:extLst>
          </p:cNvPr>
          <p:cNvSpPr>
            <a:spLocks noGrp="1"/>
          </p:cNvSpPr>
          <p:nvPr>
            <p:ph type="body" sz="quarter" idx="54"/>
          </p:nvPr>
        </p:nvSpPr>
        <p:spPr>
          <a:xfrm>
            <a:off x="4105261" y="3536950"/>
            <a:ext cx="4641850" cy="1096963"/>
          </a:xfrm>
        </p:spPr>
        <p:txBody>
          <a:bodyPr lIns="0" tIns="0" rIns="0" bIns="0">
            <a:normAutofit/>
          </a:bodyPr>
          <a:lstStyle>
            <a:lvl1pPr>
              <a:defRPr sz="2000">
                <a:solidFill>
                  <a:schemeClr val="bg1"/>
                </a:solidFill>
              </a:defRPr>
            </a:lvl1pPr>
          </a:lstStyle>
          <a:p>
            <a:pPr lvl="0"/>
            <a:r>
              <a:rPr lang="en-US"/>
              <a:t>Click to edit Master text styles</a:t>
            </a:r>
          </a:p>
        </p:txBody>
      </p:sp>
      <p:sp>
        <p:nvSpPr>
          <p:cNvPr id="14" name="Text Placeholder 4">
            <a:extLst>
              <a:ext uri="{FF2B5EF4-FFF2-40B4-BE49-F238E27FC236}">
                <a16:creationId xmlns:a16="http://schemas.microsoft.com/office/drawing/2014/main" id="{3C553F5F-3EDD-4319-AB33-64D58BC16251}"/>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2814080452"/>
      </p:ext>
    </p:extLst>
  </p:cSld>
  <p:clrMapOvr>
    <a:masterClrMapping/>
  </p:clrMapOvr>
  <p:extLst>
    <p:ext uri="{DCECCB84-F9BA-43D5-87BE-67443E8EF086}">
      <p15:sldGuideLst xmlns:p15="http://schemas.microsoft.com/office/powerpoint/2012/main">
        <p15:guide id="1" pos="28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9144000" cy="415261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endParaRPr lang="en-US" dirty="0"/>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204D3633-C450-4164-8D2F-BE6D20A86AFB}"/>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Tree>
    <p:extLst>
      <p:ext uri="{BB962C8B-B14F-4D97-AF65-F5344CB8AC3E}">
        <p14:creationId xmlns:p14="http://schemas.microsoft.com/office/powerpoint/2010/main" val="3769799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152614"/>
            <a:ext cx="9144000" cy="9908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479425" y="582613"/>
            <a:ext cx="4641850" cy="1096962"/>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479425" y="4292033"/>
            <a:ext cx="3308350" cy="448409"/>
          </a:xfrm>
          <a:noFill/>
        </p:spPr>
        <p:txBody>
          <a:bodyPr lIns="0" tIns="0" rIns="0" bIns="0" anchor="t" anchorCtr="0"/>
          <a:lstStyle>
            <a:lvl1pPr algn="l">
              <a:defRPr sz="2800" b="1"/>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4105261" y="4292033"/>
            <a:ext cx="4641850" cy="448409"/>
          </a:xfrm>
        </p:spPr>
        <p:txBody>
          <a:bodyPr lIns="0" tIns="0" rIns="0">
            <a:normAutofit/>
          </a:bodyPr>
          <a:lstStyle>
            <a:lvl1pPr>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14057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6FEAFBE5-A2CC-4689-9FFD-B895D7460777}"/>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4353CEC3-6EC4-475E-BC6F-CDEAD6DA57EB}"/>
              </a:ext>
            </a:extLst>
          </p:cNvPr>
          <p:cNvSpPr>
            <a:spLocks noGrp="1"/>
          </p:cNvSpPr>
          <p:nvPr>
            <p:ph type="body" sz="quarter" idx="13" hasCustomPrompt="1"/>
          </p:nvPr>
        </p:nvSpPr>
        <p:spPr>
          <a:xfrm>
            <a:off x="3464012" y="4819650"/>
            <a:ext cx="2154194"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771149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DB01E338-5424-4983-A800-966422B360D3}"/>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1701114"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425231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5143500"/>
          </a:xfrm>
          <a:solidFill>
            <a:schemeClr val="bg1">
              <a:lumMod val="95000"/>
            </a:schemeClr>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992660" y="481965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1503019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3226702" y="0"/>
            <a:ext cx="5917298"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48A3C2C8-5527-42F5-9909-F7B9C0E6339B}"/>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 Placeholder 2">
            <a:extLst>
              <a:ext uri="{FF2B5EF4-FFF2-40B4-BE49-F238E27FC236}">
                <a16:creationId xmlns:a16="http://schemas.microsoft.com/office/drawing/2014/main" id="{901A6DE7-AAD0-4A4E-B557-F4429278F385}"/>
              </a:ext>
            </a:extLst>
          </p:cNvPr>
          <p:cNvSpPr>
            <a:spLocks noGrp="1"/>
          </p:cNvSpPr>
          <p:nvPr>
            <p:ph type="body" sz="quarter" idx="13" hasCustomPrompt="1"/>
          </p:nvPr>
        </p:nvSpPr>
        <p:spPr>
          <a:xfrm>
            <a:off x="3480486" y="4819650"/>
            <a:ext cx="2261287" cy="222250"/>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850947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137" b="137"/>
          <a:stretch/>
        </p:blipFill>
        <p:spPr>
          <a:xfrm>
            <a:off x="0" y="0"/>
            <a:ext cx="9155597"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br>
              <a:rPr lang="en-US" dirty="0"/>
            </a:br>
            <a:r>
              <a:rPr lang="en-US" dirty="0"/>
              <a:t>Venue or Organization</a:t>
            </a:r>
            <a:br>
              <a:rPr lang="en-US" dirty="0"/>
            </a:br>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0E1903A-677C-411B-8052-9465784D1315}"/>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by Dennis Schroeder, NREL 55200</a:t>
            </a:r>
          </a:p>
        </p:txBody>
      </p:sp>
    </p:spTree>
    <p:extLst>
      <p:ext uri="{BB962C8B-B14F-4D97-AF65-F5344CB8AC3E}">
        <p14:creationId xmlns:p14="http://schemas.microsoft.com/office/powerpoint/2010/main" val="2736690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499614" y="0"/>
            <a:ext cx="7644385"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5">
            <a:extLst>
              <a:ext uri="{FF2B5EF4-FFF2-40B4-BE49-F238E27FC236}">
                <a16:creationId xmlns:a16="http://schemas.microsoft.com/office/drawing/2014/main" id="{04416F83-5359-4C05-92E2-A54A5BC136E6}"/>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693940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749807" y="0"/>
            <a:ext cx="8394193" cy="5143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387834"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3214152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endParaRPr lang="en-US" dirty="0"/>
          </a:p>
        </p:txBody>
      </p:sp>
      <p:sp>
        <p:nvSpPr>
          <p:cNvPr id="15" name="Text Placeholder 5">
            <a:extLst>
              <a:ext uri="{FF2B5EF4-FFF2-40B4-BE49-F238E27FC236}">
                <a16:creationId xmlns:a16="http://schemas.microsoft.com/office/drawing/2014/main" id="{AE61CD02-384F-41F5-A8FD-59ECE04C4831}"/>
              </a:ext>
            </a:extLst>
          </p:cNvPr>
          <p:cNvSpPr>
            <a:spLocks noGrp="1"/>
          </p:cNvSpPr>
          <p:nvPr>
            <p:ph type="body" sz="quarter" idx="54"/>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386412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236090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B6573A4F-2CB6-4CEF-A4D8-B1AAA0FF13BB}"/>
              </a:ext>
            </a:extLst>
          </p:cNvPr>
          <p:cNvSpPr>
            <a:spLocks noGrp="1"/>
          </p:cNvSpPr>
          <p:nvPr>
            <p:ph type="body" sz="quarter" idx="54"/>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137037"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5548849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372204" y="505617"/>
            <a:ext cx="4641850" cy="1096962"/>
          </a:xfrm>
        </p:spPr>
        <p:txBody>
          <a:bodyPr lIns="0" tIns="0" rIns="0" bIns="0">
            <a:normAutofit/>
          </a:bodyPr>
          <a:lstStyle>
            <a:lvl1pPr>
              <a:defRPr sz="2000"/>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4644488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B1DB3D14-BFC4-4C29-BE5D-18FBB4F2C07F}"/>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F5F0C832-C7C5-4486-9378-170412966127}"/>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01FA3E5-6B69-47D6-AC2C-0A3EE57C6255}"/>
              </a:ext>
            </a:extLst>
          </p:cNvPr>
          <p:cNvSpPr>
            <a:spLocks noGrp="1"/>
          </p:cNvSpPr>
          <p:nvPr>
            <p:ph type="body" sz="quarter" idx="13" hasCustomPrompt="1"/>
          </p:nvPr>
        </p:nvSpPr>
        <p:spPr>
          <a:xfrm>
            <a:off x="3579340"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859114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615" y="0"/>
            <a:ext cx="7644385" cy="2571750"/>
          </a:xfrm>
          <a:solidFill>
            <a:schemeClr val="bg1"/>
          </a:solidFill>
        </p:spPr>
        <p:txBody>
          <a:bodyPr/>
          <a:lstStyle>
            <a:lvl1pPr marL="0" indent="0" algn="ctr">
              <a:buNone/>
              <a:defRPr/>
            </a:lvl1pPr>
          </a:lstStyle>
          <a:p>
            <a:r>
              <a:rPr lang="en-US" dirty="0"/>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FD96F0B2-5872-40E4-9356-5C5638EB0DEA}"/>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0" name="Text Placeholder 4">
            <a:extLst>
              <a:ext uri="{FF2B5EF4-FFF2-40B4-BE49-F238E27FC236}">
                <a16:creationId xmlns:a16="http://schemas.microsoft.com/office/drawing/2014/main" id="{3CFDCF95-9E2A-488A-8D75-76A4250D16DE}"/>
              </a:ext>
            </a:extLst>
          </p:cNvPr>
          <p:cNvSpPr>
            <a:spLocks noGrp="1"/>
          </p:cNvSpPr>
          <p:nvPr>
            <p:ph type="body" sz="quarter" idx="56"/>
          </p:nvPr>
        </p:nvSpPr>
        <p:spPr>
          <a:xfrm>
            <a:off x="1499614" y="2571750"/>
            <a:ext cx="7644386"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7" name="Text Placeholder 2">
            <a:extLst>
              <a:ext uri="{FF2B5EF4-FFF2-40B4-BE49-F238E27FC236}">
                <a16:creationId xmlns:a16="http://schemas.microsoft.com/office/drawing/2014/main" id="{29D135D2-A06F-4E50-B3ED-9CD4BED01739}"/>
              </a:ext>
            </a:extLst>
          </p:cNvPr>
          <p:cNvSpPr>
            <a:spLocks noGrp="1"/>
          </p:cNvSpPr>
          <p:nvPr>
            <p:ph type="body" sz="quarter" idx="13" hasCustomPrompt="1"/>
          </p:nvPr>
        </p:nvSpPr>
        <p:spPr>
          <a:xfrm>
            <a:off x="1855294" y="2265920"/>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620648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749807" y="0"/>
            <a:ext cx="8394193" cy="2571750"/>
          </a:xfrm>
          <a:solidFill>
            <a:schemeClr val="bg1"/>
          </a:solidFill>
        </p:spPr>
        <p:txBody>
          <a:bodyPr/>
          <a:lstStyle>
            <a:lvl1pPr marL="0" indent="0" algn="ctr">
              <a:buNone/>
              <a:defRPr/>
            </a:lvl1pPr>
          </a:lstStyle>
          <a:p>
            <a:r>
              <a:rPr lang="en-US" dirty="0"/>
              <a:t>Insert Photo or Graphic</a:t>
            </a:r>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4">
            <a:extLst>
              <a:ext uri="{FF2B5EF4-FFF2-40B4-BE49-F238E27FC236}">
                <a16:creationId xmlns:a16="http://schemas.microsoft.com/office/drawing/2014/main" id="{EA4C0550-2567-47B0-A842-34A8EA4E4C4F}"/>
              </a:ext>
            </a:extLst>
          </p:cNvPr>
          <p:cNvSpPr>
            <a:spLocks noGrp="1"/>
          </p:cNvSpPr>
          <p:nvPr>
            <p:ph type="body" sz="quarter" idx="56"/>
          </p:nvPr>
        </p:nvSpPr>
        <p:spPr>
          <a:xfrm>
            <a:off x="752046" y="2571750"/>
            <a:ext cx="8391954"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6" name="Text Placeholder 2">
            <a:extLst>
              <a:ext uri="{FF2B5EF4-FFF2-40B4-BE49-F238E27FC236}">
                <a16:creationId xmlns:a16="http://schemas.microsoft.com/office/drawing/2014/main" id="{65B4E80E-CF6A-4FCA-A4C8-4130DC446442}"/>
              </a:ext>
            </a:extLst>
          </p:cNvPr>
          <p:cNvSpPr>
            <a:spLocks noGrp="1"/>
          </p:cNvSpPr>
          <p:nvPr>
            <p:ph type="body" sz="quarter" idx="13" hasCustomPrompt="1"/>
          </p:nvPr>
        </p:nvSpPr>
        <p:spPr>
          <a:xfrm>
            <a:off x="1083276" y="2249445"/>
            <a:ext cx="2779713" cy="114815"/>
          </a:xfrm>
        </p:spPr>
        <p:txBody>
          <a:bodyPr lIns="0" tIns="0" rIns="0" bIns="0">
            <a:noAutofit/>
          </a:bodyPr>
          <a:lstStyle>
            <a:lvl1pPr marL="0" indent="0">
              <a:buNone/>
              <a:defRPr sz="600" i="1">
                <a:solidFill>
                  <a:schemeClr val="tx1">
                    <a:lumMod val="20000"/>
                    <a:lumOff val="80000"/>
                  </a:schemeClr>
                </a:solidFill>
              </a:defRPr>
            </a:lvl1pPr>
            <a:lvl2pPr marL="233362" indent="0">
              <a:buNone/>
              <a:defRPr sz="700">
                <a:solidFill>
                  <a:schemeClr val="tx1">
                    <a:lumMod val="20000"/>
                    <a:lumOff val="80000"/>
                  </a:schemeClr>
                </a:solidFill>
              </a:defRPr>
            </a:lvl2pPr>
            <a:lvl3pPr marL="458787" indent="0">
              <a:buNone/>
              <a:defRPr sz="700">
                <a:solidFill>
                  <a:schemeClr val="tx1">
                    <a:lumMod val="20000"/>
                    <a:lumOff val="80000"/>
                  </a:schemeClr>
                </a:solidFill>
              </a:defRPr>
            </a:lvl3pPr>
            <a:lvl4pPr marL="688975" indent="0">
              <a:buNone/>
              <a:defRPr sz="700">
                <a:solidFill>
                  <a:schemeClr val="tx1">
                    <a:lumMod val="20000"/>
                    <a:lumOff val="80000"/>
                  </a:schemeClr>
                </a:solidFill>
              </a:defRPr>
            </a:lvl4pPr>
            <a:lvl5pPr marL="914400" indent="0">
              <a:buNone/>
              <a:defRPr sz="700">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3491711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7B5C8110-81AE-49F3-BBD8-142931272FF6}"/>
              </a:ext>
            </a:extLst>
          </p:cNvPr>
          <p:cNvSpPr>
            <a:spLocks noGrp="1"/>
          </p:cNvSpPr>
          <p:nvPr>
            <p:ph type="body" sz="quarter" idx="56"/>
          </p:nvPr>
        </p:nvSpPr>
        <p:spPr>
          <a:xfrm>
            <a:off x="3226702" y="2571750"/>
            <a:ext cx="5917298" cy="2571750"/>
          </a:xfrm>
          <a:solidFill>
            <a:srgbClr val="F2F2F2"/>
          </a:solidFill>
        </p:spPr>
        <p:txBody>
          <a:bodyPr lIns="365760" tIns="365760" rIns="365760" bIns="640080">
            <a:normAutofit/>
          </a:bodyPr>
          <a:lstStyle>
            <a:lvl1pPr>
              <a:defRPr sz="1600"/>
            </a:lvl1pPr>
          </a:lstStyle>
          <a:p>
            <a:pPr lvl="0"/>
            <a:r>
              <a:rPr lang="en-US"/>
              <a:t>Click to edit Master text styles</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372234" y="508393"/>
            <a:ext cx="2532807" cy="1094188"/>
          </a:xfrm>
          <a:noFill/>
        </p:spPr>
        <p:txBody>
          <a:bodyPr lIns="0" tIns="0" rIns="0" bIns="0" anchor="t" anchorCtr="0"/>
          <a:lstStyle>
            <a:lvl1pPr algn="l">
              <a:defRPr sz="2400" b="1"/>
            </a:lvl1pPr>
          </a:lstStyle>
          <a:p>
            <a:r>
              <a:rPr lang="en-US"/>
              <a:t>Click to edit Master title style</a:t>
            </a:r>
            <a:endParaRPr lang="en-US" dirty="0"/>
          </a:p>
        </p:txBody>
      </p:sp>
      <p:sp>
        <p:nvSpPr>
          <p:cNvPr id="15" name="Text Placeholder 5">
            <a:extLst>
              <a:ext uri="{FF2B5EF4-FFF2-40B4-BE49-F238E27FC236}">
                <a16:creationId xmlns:a16="http://schemas.microsoft.com/office/drawing/2014/main" id="{D90A1BFF-6D05-4A9C-A858-9C073D5A49AA}"/>
              </a:ext>
            </a:extLst>
          </p:cNvPr>
          <p:cNvSpPr>
            <a:spLocks noGrp="1"/>
          </p:cNvSpPr>
          <p:nvPr>
            <p:ph type="body" sz="quarter" idx="55"/>
          </p:nvPr>
        </p:nvSpPr>
        <p:spPr>
          <a:xfrm>
            <a:off x="372234" y="3565927"/>
            <a:ext cx="2532807"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3634141"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6665762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1500188" y="2571750"/>
            <a:ext cx="7643812"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5">
            <a:extLst>
              <a:ext uri="{FF2B5EF4-FFF2-40B4-BE49-F238E27FC236}">
                <a16:creationId xmlns:a16="http://schemas.microsoft.com/office/drawing/2014/main" id="{0DF97728-FC1C-40CE-8164-4E759FAAE1F6}"/>
              </a:ext>
            </a:extLst>
          </p:cNvPr>
          <p:cNvSpPr>
            <a:spLocks noGrp="1"/>
          </p:cNvSpPr>
          <p:nvPr>
            <p:ph type="body" sz="quarter" idx="55"/>
          </p:nvPr>
        </p:nvSpPr>
        <p:spPr>
          <a:xfrm>
            <a:off x="286048" y="505618"/>
            <a:ext cx="985919" cy="1096963"/>
          </a:xfrm>
        </p:spPr>
        <p:txBody>
          <a:bodyPr lIns="0" tIns="0" rIns="0">
            <a:normAutofit/>
          </a:bodyPr>
          <a:lstStyle>
            <a:lvl1pPr>
              <a:defRPr sz="1800">
                <a:solidFill>
                  <a:schemeClr val="bg1"/>
                </a:solidFill>
              </a:defRPr>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922488" y="505617"/>
            <a:ext cx="4641850" cy="1096962"/>
          </a:xfrm>
        </p:spPr>
        <p:txBody>
          <a:bodyPr lIns="0" tIns="0" rIns="0" bIns="0">
            <a:normAutofit/>
          </a:bodyPr>
          <a:lstStyle>
            <a:lvl1pPr>
              <a:defRPr sz="2000"/>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4200942004"/>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t="74" b="74"/>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br>
              <a:rPr lang="en-US" dirty="0"/>
            </a:br>
            <a:r>
              <a:rPr lang="en-US" dirty="0"/>
              <a:t>Venue or Organization</a:t>
            </a:r>
            <a:br>
              <a:rPr lang="en-US" dirty="0"/>
            </a:br>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02A26CA5-C27A-41A2-8DC4-F68584DE36EE}"/>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by Dennis Schroeder, NREL 56461</a:t>
            </a:r>
          </a:p>
        </p:txBody>
      </p:sp>
    </p:spTree>
    <p:extLst>
      <p:ext uri="{BB962C8B-B14F-4D97-AF65-F5344CB8AC3E}">
        <p14:creationId xmlns:p14="http://schemas.microsoft.com/office/powerpoint/2010/main" val="27131000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5940D2F-968F-4065-A8A6-22BEF1CDF69E}"/>
              </a:ext>
            </a:extLst>
          </p:cNvPr>
          <p:cNvSpPr>
            <a:spLocks noGrp="1"/>
          </p:cNvSpPr>
          <p:nvPr>
            <p:ph type="body" sz="quarter" idx="60"/>
          </p:nvPr>
        </p:nvSpPr>
        <p:spPr>
          <a:xfrm>
            <a:off x="749807" y="2571750"/>
            <a:ext cx="8394193" cy="2571750"/>
          </a:xfrm>
          <a:solidFill>
            <a:srgbClr val="F2F2F2"/>
          </a:solidFill>
        </p:spPr>
        <p:txBody>
          <a:bodyPr lIns="365760" tIns="365760" rIns="365760" bIns="640080">
            <a:noAutofit/>
          </a:bodyPr>
          <a:lstStyle>
            <a:lvl1pPr>
              <a:defRPr sz="1600"/>
            </a:lvl1pPr>
          </a:lstStyle>
          <a:p>
            <a:pPr lvl="0"/>
            <a:r>
              <a:rPr lang="en-US"/>
              <a:t>Click to edit Master text styles</a:t>
            </a:r>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105593" y="505617"/>
            <a:ext cx="5458745" cy="1096962"/>
          </a:xfrm>
        </p:spPr>
        <p:txBody>
          <a:bodyPr lIns="0" tIns="0" rIns="0" bIns="0">
            <a:normAutofit/>
          </a:bodyPr>
          <a:lstStyle>
            <a:lvl1pPr>
              <a:defRPr sz="2000"/>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749808"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72762870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216292"/>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6" name="Picture Placeholder 2"/>
          <p:cNvSpPr>
            <a:spLocks noGrp="1"/>
          </p:cNvSpPr>
          <p:nvPr>
            <p:ph type="pic" sz="quarter" idx="22" hasCustomPrompt="1"/>
          </p:nvPr>
        </p:nvSpPr>
        <p:spPr>
          <a:xfrm>
            <a:off x="4825308" y="182880"/>
            <a:ext cx="3871998" cy="1835390"/>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1952011"/>
          </a:xfrm>
          <a:prstGeom prst="rect">
            <a:avLst/>
          </a:prstGeom>
          <a:solidFill>
            <a:schemeClr val="bg1">
              <a:lumMod val="85000"/>
            </a:schemeClr>
          </a:solidFill>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dirty="0"/>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457200" y="4027648"/>
            <a:ext cx="4122738" cy="725487"/>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457200" y="3698788"/>
            <a:ext cx="4122738" cy="215900"/>
          </a:xfrm>
        </p:spPr>
        <p:txBody>
          <a:bodyPr lIns="0" tIns="0" rIns="0" bIns="0">
            <a:noAutofit/>
          </a:bodyPr>
          <a:lstStyle>
            <a:lvl1pPr marL="0" indent="0">
              <a:buNone/>
              <a:defRPr sz="600" i="1">
                <a:solidFill>
                  <a:schemeClr val="accent6"/>
                </a:solidFill>
              </a:defRPr>
            </a:lvl1pPr>
          </a:lstStyle>
          <a:p>
            <a:pPr lvl="0"/>
            <a:r>
              <a:rPr lang="en-US" dirty="0"/>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4826000" y="2086495"/>
            <a:ext cx="3871913" cy="215380"/>
          </a:xfrm>
        </p:spPr>
        <p:txBody>
          <a:bodyPr lIns="0" tIns="0" rIns="0" bIns="0">
            <a:noAutofit/>
          </a:bodyPr>
          <a:lstStyle>
            <a:lvl1pPr marL="0" indent="0">
              <a:buNone/>
              <a:defRPr sz="600" i="1">
                <a:solidFill>
                  <a:schemeClr val="accent6"/>
                </a:solidFill>
              </a:defRPr>
            </a:lvl1pPr>
          </a:lstStyle>
          <a:p>
            <a:pPr lvl="0"/>
            <a:r>
              <a:rPr lang="en-US" dirty="0"/>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4826000" y="4497388"/>
            <a:ext cx="3871913" cy="255587"/>
          </a:xfrm>
        </p:spPr>
        <p:txBody>
          <a:bodyPr lIns="0" tIns="0" rIns="0" bIns="0">
            <a:noAutofit/>
          </a:bodyPr>
          <a:lstStyle>
            <a:lvl1pPr marL="0" indent="0">
              <a:buNone/>
              <a:defRPr sz="600" i="1">
                <a:solidFill>
                  <a:schemeClr val="accent6"/>
                </a:solidFill>
              </a:defRPr>
            </a:lvl1pPr>
          </a:lstStyle>
          <a:p>
            <a:pPr lvl="0"/>
            <a:r>
              <a:rPr lang="en-US" dirty="0"/>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6345954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59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59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59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59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59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59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59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59281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59280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59280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632200"/>
            <a:ext cx="789039" cy="273727"/>
          </a:xfrm>
        </p:spPr>
        <p:txBody>
          <a:bodyPr anchor="t" anchorCtr="0"/>
          <a:lstStyle>
            <a:lvl1pPr marL="0" indent="0" algn="ctr">
              <a:buNone/>
              <a:defRPr sz="800" b="0"/>
            </a:lvl1pPr>
          </a:lstStyle>
          <a:p>
            <a:pPr lvl="0"/>
            <a:r>
              <a:rPr lang="en-US" dirty="0"/>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632200"/>
            <a:ext cx="789039" cy="273727"/>
          </a:xfrm>
        </p:spPr>
        <p:txBody>
          <a:bodyPr anchor="t" anchorCtr="0"/>
          <a:lstStyle>
            <a:lvl1pPr marL="0" indent="0" algn="ctr">
              <a:buNone/>
              <a:defRPr sz="800" b="0"/>
            </a:lvl1pPr>
          </a:lstStyle>
          <a:p>
            <a:pPr lvl="0"/>
            <a:r>
              <a:rPr lang="en-US" dirty="0"/>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632200"/>
            <a:ext cx="789039" cy="273727"/>
          </a:xfrm>
        </p:spPr>
        <p:txBody>
          <a:bodyPr anchor="t" anchorCtr="0"/>
          <a:lstStyle>
            <a:lvl1pPr marL="0" indent="0" algn="ctr">
              <a:buNone/>
              <a:defRPr sz="800" b="0"/>
            </a:lvl1pPr>
          </a:lstStyle>
          <a:p>
            <a:pPr lvl="0"/>
            <a:r>
              <a:rPr lang="en-US" dirty="0"/>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632200"/>
            <a:ext cx="789039" cy="273727"/>
          </a:xfrm>
        </p:spPr>
        <p:txBody>
          <a:bodyPr anchor="t" anchorCtr="0"/>
          <a:lstStyle>
            <a:lvl1pPr marL="0" indent="0" algn="ctr">
              <a:buNone/>
              <a:defRPr sz="800" b="0"/>
            </a:lvl1pPr>
          </a:lstStyle>
          <a:p>
            <a:pPr lvl="0"/>
            <a:r>
              <a:rPr lang="en-US" dirty="0"/>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632200"/>
            <a:ext cx="789039" cy="273727"/>
          </a:xfrm>
        </p:spPr>
        <p:txBody>
          <a:bodyPr anchor="t" anchorCtr="0"/>
          <a:lstStyle>
            <a:lvl1pPr marL="0" indent="0" algn="ctr">
              <a:buNone/>
              <a:defRPr sz="800" b="0"/>
            </a:lvl1pPr>
          </a:lstStyle>
          <a:p>
            <a:pPr lvl="0"/>
            <a:r>
              <a:rPr lang="en-US" dirty="0"/>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632200"/>
            <a:ext cx="789039" cy="273727"/>
          </a:xfrm>
        </p:spPr>
        <p:txBody>
          <a:bodyPr anchor="t" anchorCtr="0"/>
          <a:lstStyle>
            <a:lvl1pPr marL="0" indent="0" algn="ctr">
              <a:buNone/>
              <a:defRPr sz="800" b="0"/>
            </a:lvl1pPr>
          </a:lstStyle>
          <a:p>
            <a:pPr lvl="0"/>
            <a:r>
              <a:rPr lang="en-US" dirty="0"/>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632200"/>
            <a:ext cx="789039" cy="273727"/>
          </a:xfrm>
        </p:spPr>
        <p:txBody>
          <a:bodyPr anchor="t" anchorCtr="0"/>
          <a:lstStyle>
            <a:lvl1pPr marL="0" indent="0" algn="ctr">
              <a:buNone/>
              <a:defRPr sz="800" b="0"/>
            </a:lvl1pPr>
          </a:lstStyle>
          <a:p>
            <a:pPr lvl="0"/>
            <a:r>
              <a:rPr lang="en-US" dirty="0"/>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632200"/>
            <a:ext cx="789039" cy="273727"/>
          </a:xfrm>
        </p:spPr>
        <p:txBody>
          <a:bodyPr anchor="t" anchorCtr="0"/>
          <a:lstStyle>
            <a:lvl1pPr marL="0" indent="0" algn="ctr">
              <a:buNone/>
              <a:defRPr sz="800" b="0"/>
            </a:lvl1pPr>
          </a:lstStyle>
          <a:p>
            <a:pPr lvl="0"/>
            <a:r>
              <a:rPr lang="en-US" dirty="0"/>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632200"/>
            <a:ext cx="789039" cy="273727"/>
          </a:xfrm>
        </p:spPr>
        <p:txBody>
          <a:bodyPr anchor="t" anchorCtr="0"/>
          <a:lstStyle>
            <a:lvl1pPr marL="0" indent="0" algn="ctr">
              <a:buNone/>
              <a:defRPr sz="800" b="0"/>
            </a:lvl1pPr>
          </a:lstStyle>
          <a:p>
            <a:pPr lvl="0"/>
            <a:r>
              <a:rPr lang="en-US" dirty="0"/>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318970"/>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632200"/>
            <a:ext cx="789039" cy="273727"/>
          </a:xfrm>
        </p:spPr>
        <p:txBody>
          <a:bodyPr anchor="t" anchorCtr="0"/>
          <a:lstStyle>
            <a:lvl1pPr marL="0" indent="0" algn="ctr">
              <a:buNone/>
              <a:defRPr sz="800" b="0"/>
            </a:lvl1pPr>
          </a:lstStyle>
          <a:p>
            <a:pPr lvl="0"/>
            <a:r>
              <a:rPr lang="en-US" dirty="0"/>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320654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320654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320654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320654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320654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320654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320654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320654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320653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320653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4245930"/>
            <a:ext cx="789039" cy="273727"/>
          </a:xfrm>
        </p:spPr>
        <p:txBody>
          <a:bodyPr anchor="t" anchorCtr="0"/>
          <a:lstStyle>
            <a:lvl1pPr marL="0" indent="0" algn="ctr">
              <a:buNone/>
              <a:defRPr sz="800" b="0"/>
            </a:lvl1pPr>
          </a:lstStyle>
          <a:p>
            <a:pPr lvl="0"/>
            <a:r>
              <a:rPr lang="en-US" dirty="0"/>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4245930"/>
            <a:ext cx="789039" cy="273727"/>
          </a:xfrm>
        </p:spPr>
        <p:txBody>
          <a:bodyPr anchor="t" anchorCtr="0"/>
          <a:lstStyle>
            <a:lvl1pPr marL="0" indent="0" algn="ctr">
              <a:buNone/>
              <a:defRPr sz="800" b="0"/>
            </a:lvl1pPr>
          </a:lstStyle>
          <a:p>
            <a:pPr lvl="0"/>
            <a:r>
              <a:rPr lang="en-US" dirty="0"/>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4245930"/>
            <a:ext cx="789039" cy="273727"/>
          </a:xfrm>
        </p:spPr>
        <p:txBody>
          <a:bodyPr anchor="t" anchorCtr="0"/>
          <a:lstStyle>
            <a:lvl1pPr marL="0" indent="0" algn="ctr">
              <a:buNone/>
              <a:defRPr sz="800" b="0"/>
            </a:lvl1pPr>
          </a:lstStyle>
          <a:p>
            <a:pPr lvl="0"/>
            <a:r>
              <a:rPr lang="en-US" dirty="0"/>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4245930"/>
            <a:ext cx="789039" cy="273727"/>
          </a:xfrm>
        </p:spPr>
        <p:txBody>
          <a:bodyPr anchor="t" anchorCtr="0"/>
          <a:lstStyle>
            <a:lvl1pPr marL="0" indent="0" algn="ctr">
              <a:buNone/>
              <a:defRPr sz="800" b="0"/>
            </a:lvl1pPr>
          </a:lstStyle>
          <a:p>
            <a:pPr lvl="0"/>
            <a:r>
              <a:rPr lang="en-US" dirty="0"/>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4245930"/>
            <a:ext cx="789039" cy="273727"/>
          </a:xfrm>
        </p:spPr>
        <p:txBody>
          <a:bodyPr anchor="t" anchorCtr="0"/>
          <a:lstStyle>
            <a:lvl1pPr marL="0" indent="0" algn="ctr">
              <a:buNone/>
              <a:defRPr sz="800" b="0"/>
            </a:lvl1pPr>
          </a:lstStyle>
          <a:p>
            <a:pPr lvl="0"/>
            <a:r>
              <a:rPr lang="en-US" dirty="0"/>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4245930"/>
            <a:ext cx="789039" cy="273727"/>
          </a:xfrm>
        </p:spPr>
        <p:txBody>
          <a:bodyPr anchor="t" anchorCtr="0"/>
          <a:lstStyle>
            <a:lvl1pPr marL="0" indent="0" algn="ctr">
              <a:buNone/>
              <a:defRPr sz="800" b="0"/>
            </a:lvl1pPr>
          </a:lstStyle>
          <a:p>
            <a:pPr lvl="0"/>
            <a:r>
              <a:rPr lang="en-US" dirty="0"/>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4245930"/>
            <a:ext cx="789039" cy="273727"/>
          </a:xfrm>
        </p:spPr>
        <p:txBody>
          <a:bodyPr anchor="t" anchorCtr="0"/>
          <a:lstStyle>
            <a:lvl1pPr marL="0" indent="0" algn="ctr">
              <a:buNone/>
              <a:defRPr sz="800" b="0"/>
            </a:lvl1pPr>
          </a:lstStyle>
          <a:p>
            <a:pPr lvl="0"/>
            <a:r>
              <a:rPr lang="en-US" dirty="0"/>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4245930"/>
            <a:ext cx="789039" cy="273727"/>
          </a:xfrm>
        </p:spPr>
        <p:txBody>
          <a:bodyPr anchor="t" anchorCtr="0"/>
          <a:lstStyle>
            <a:lvl1pPr marL="0" indent="0" algn="ctr">
              <a:buNone/>
              <a:defRPr sz="800" b="0"/>
            </a:lvl1pPr>
          </a:lstStyle>
          <a:p>
            <a:pPr lvl="0"/>
            <a:r>
              <a:rPr lang="en-US" dirty="0"/>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4245930"/>
            <a:ext cx="789039" cy="273727"/>
          </a:xfrm>
        </p:spPr>
        <p:txBody>
          <a:bodyPr anchor="t" anchorCtr="0"/>
          <a:lstStyle>
            <a:lvl1pPr marL="0" indent="0" algn="ctr">
              <a:buNone/>
              <a:defRPr sz="800" b="0"/>
            </a:lvl1pPr>
          </a:lstStyle>
          <a:p>
            <a:pPr lvl="0"/>
            <a:r>
              <a:rPr lang="en-US" dirty="0"/>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932700"/>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4245930"/>
            <a:ext cx="789039" cy="273727"/>
          </a:xfrm>
        </p:spPr>
        <p:txBody>
          <a:bodyPr anchor="t" anchorCtr="0"/>
          <a:lstStyle>
            <a:lvl1pPr marL="0" indent="0" algn="ctr">
              <a:buNone/>
              <a:defRPr sz="800" b="0"/>
            </a:lvl1pPr>
          </a:lstStyle>
          <a:p>
            <a:pPr lvl="0"/>
            <a:r>
              <a:rPr lang="en-US" dirty="0"/>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dirty="0"/>
              <a:t>Organization/People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679578956"/>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431766" y="131909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280720" y="131908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129674" y="131908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2978628" y="131908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3827582" y="131908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4676536" y="131908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5525490" y="131908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6374444" y="131908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7223398" y="131908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8072352" y="131908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371475"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371475" y="2358473"/>
            <a:ext cx="789039" cy="273727"/>
          </a:xfrm>
        </p:spPr>
        <p:txBody>
          <a:bodyPr anchor="t" anchorCtr="0"/>
          <a:lstStyle>
            <a:lvl1pPr marL="0" indent="0" algn="ctr">
              <a:buNone/>
              <a:defRPr sz="800" b="0"/>
            </a:lvl1pPr>
          </a:lstStyle>
          <a:p>
            <a:pPr lvl="0"/>
            <a:r>
              <a:rPr lang="en-US" dirty="0"/>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220429"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220429" y="2358473"/>
            <a:ext cx="789039" cy="273727"/>
          </a:xfrm>
        </p:spPr>
        <p:txBody>
          <a:bodyPr anchor="t" anchorCtr="0"/>
          <a:lstStyle>
            <a:lvl1pPr marL="0" indent="0" algn="ctr">
              <a:buNone/>
              <a:defRPr sz="800" b="0"/>
            </a:lvl1pPr>
          </a:lstStyle>
          <a:p>
            <a:pPr lvl="0"/>
            <a:r>
              <a:rPr lang="en-US" dirty="0"/>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069383"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069383" y="2358473"/>
            <a:ext cx="789039" cy="273727"/>
          </a:xfrm>
        </p:spPr>
        <p:txBody>
          <a:bodyPr anchor="t" anchorCtr="0"/>
          <a:lstStyle>
            <a:lvl1pPr marL="0" indent="0" algn="ctr">
              <a:buNone/>
              <a:defRPr sz="800" b="0"/>
            </a:lvl1pPr>
          </a:lstStyle>
          <a:p>
            <a:pPr lvl="0"/>
            <a:r>
              <a:rPr lang="en-US" dirty="0"/>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2918337"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2918337" y="2358473"/>
            <a:ext cx="789039" cy="273727"/>
          </a:xfrm>
        </p:spPr>
        <p:txBody>
          <a:bodyPr anchor="t" anchorCtr="0"/>
          <a:lstStyle>
            <a:lvl1pPr marL="0" indent="0" algn="ctr">
              <a:buNone/>
              <a:defRPr sz="800" b="0"/>
            </a:lvl1pPr>
          </a:lstStyle>
          <a:p>
            <a:pPr lvl="0"/>
            <a:r>
              <a:rPr lang="en-US" dirty="0"/>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3767291"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3767291" y="2358473"/>
            <a:ext cx="789039" cy="273727"/>
          </a:xfrm>
        </p:spPr>
        <p:txBody>
          <a:bodyPr anchor="t" anchorCtr="0"/>
          <a:lstStyle>
            <a:lvl1pPr marL="0" indent="0" algn="ctr">
              <a:buNone/>
              <a:defRPr sz="800" b="0"/>
            </a:lvl1pPr>
          </a:lstStyle>
          <a:p>
            <a:pPr lvl="0"/>
            <a:r>
              <a:rPr lang="en-US" dirty="0"/>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4616245"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4616245" y="2358473"/>
            <a:ext cx="789039" cy="273727"/>
          </a:xfrm>
        </p:spPr>
        <p:txBody>
          <a:bodyPr anchor="t" anchorCtr="0"/>
          <a:lstStyle>
            <a:lvl1pPr marL="0" indent="0" algn="ctr">
              <a:buNone/>
              <a:defRPr sz="800" b="0"/>
            </a:lvl1pPr>
          </a:lstStyle>
          <a:p>
            <a:pPr lvl="0"/>
            <a:r>
              <a:rPr lang="en-US" dirty="0"/>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5465199"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5465199" y="2358473"/>
            <a:ext cx="789039" cy="273727"/>
          </a:xfrm>
        </p:spPr>
        <p:txBody>
          <a:bodyPr anchor="t" anchorCtr="0"/>
          <a:lstStyle>
            <a:lvl1pPr marL="0" indent="0" algn="ctr">
              <a:buNone/>
              <a:defRPr sz="800" b="0"/>
            </a:lvl1pPr>
          </a:lstStyle>
          <a:p>
            <a:pPr lvl="0"/>
            <a:r>
              <a:rPr lang="en-US" dirty="0"/>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6314153"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6314153" y="2358473"/>
            <a:ext cx="789039" cy="273727"/>
          </a:xfrm>
        </p:spPr>
        <p:txBody>
          <a:bodyPr anchor="t" anchorCtr="0"/>
          <a:lstStyle>
            <a:lvl1pPr marL="0" indent="0" algn="ctr">
              <a:buNone/>
              <a:defRPr sz="800" b="0"/>
            </a:lvl1pPr>
          </a:lstStyle>
          <a:p>
            <a:pPr lvl="0"/>
            <a:r>
              <a:rPr lang="en-US" dirty="0"/>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7163107"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7163107" y="2358473"/>
            <a:ext cx="789039" cy="273727"/>
          </a:xfrm>
        </p:spPr>
        <p:txBody>
          <a:bodyPr anchor="t" anchorCtr="0"/>
          <a:lstStyle>
            <a:lvl1pPr marL="0" indent="0" algn="ctr">
              <a:buNone/>
              <a:defRPr sz="800" b="0"/>
            </a:lvl1pPr>
          </a:lstStyle>
          <a:p>
            <a:pPr lvl="0"/>
            <a:r>
              <a:rPr lang="en-US" dirty="0"/>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8012061" y="2045243"/>
            <a:ext cx="789039" cy="273727"/>
          </a:xfrm>
        </p:spPr>
        <p:txBody>
          <a:bodyPr lIns="0" t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8012061" y="2358473"/>
            <a:ext cx="789039" cy="273727"/>
          </a:xfrm>
        </p:spPr>
        <p:txBody>
          <a:bodyPr anchor="t" anchorCtr="0"/>
          <a:lstStyle>
            <a:lvl1pPr marL="0" indent="0" algn="ctr">
              <a:buNone/>
              <a:defRPr sz="800" b="0"/>
            </a:lvl1pPr>
          </a:lstStyle>
          <a:p>
            <a:pPr lvl="0"/>
            <a:r>
              <a:rPr lang="en-US" dirty="0"/>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431766" y="2932820"/>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280720" y="2932819"/>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129674" y="2932818"/>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2978628" y="2932817"/>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3827582" y="2932816"/>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4676536" y="2932815"/>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5525490" y="2932814"/>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6374444" y="2932813"/>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7223398" y="2932812"/>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8072352" y="2932811"/>
            <a:ext cx="668456" cy="668456"/>
          </a:xfrm>
          <a:prstGeom prst="ellipse">
            <a:avLst/>
          </a:prstGeom>
          <a:solidFill>
            <a:schemeClr val="accent1"/>
          </a:solidFill>
        </p:spPr>
        <p:txBody>
          <a:bodyPr/>
          <a:lstStyle>
            <a:lvl1pPr marL="0" indent="0" algn="ctr">
              <a:buNone/>
              <a:defRPr sz="100">
                <a:solidFill>
                  <a:schemeClr val="accent1"/>
                </a:solidFill>
              </a:defRPr>
            </a:lvl1pPr>
          </a:lstStyle>
          <a:p>
            <a:r>
              <a:rPr lang="en-US"/>
              <a:t>Click icon to add picture</a:t>
            </a:r>
            <a:endParaRPr lang="en-US" dirty="0"/>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371475"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371475" y="3972203"/>
            <a:ext cx="789039" cy="273727"/>
          </a:xfrm>
        </p:spPr>
        <p:txBody>
          <a:bodyPr anchor="t" anchorCtr="0"/>
          <a:lstStyle>
            <a:lvl1pPr marL="0" indent="0" algn="ctr">
              <a:buNone/>
              <a:defRPr sz="800" b="0"/>
            </a:lvl1pPr>
          </a:lstStyle>
          <a:p>
            <a:pPr lvl="0"/>
            <a:r>
              <a:rPr lang="en-US" dirty="0"/>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220429"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220429" y="3972203"/>
            <a:ext cx="789039" cy="273727"/>
          </a:xfrm>
        </p:spPr>
        <p:txBody>
          <a:bodyPr anchor="t" anchorCtr="0"/>
          <a:lstStyle>
            <a:lvl1pPr marL="0" indent="0" algn="ctr">
              <a:buNone/>
              <a:defRPr sz="800" b="0"/>
            </a:lvl1pPr>
          </a:lstStyle>
          <a:p>
            <a:pPr lvl="0"/>
            <a:r>
              <a:rPr lang="en-US" dirty="0"/>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069383"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069383" y="3972203"/>
            <a:ext cx="789039" cy="273727"/>
          </a:xfrm>
        </p:spPr>
        <p:txBody>
          <a:bodyPr anchor="t" anchorCtr="0"/>
          <a:lstStyle>
            <a:lvl1pPr marL="0" indent="0" algn="ctr">
              <a:buNone/>
              <a:defRPr sz="800" b="0"/>
            </a:lvl1pPr>
          </a:lstStyle>
          <a:p>
            <a:pPr lvl="0"/>
            <a:r>
              <a:rPr lang="en-US" dirty="0"/>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2918337"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2918337" y="3972203"/>
            <a:ext cx="789039" cy="273727"/>
          </a:xfrm>
        </p:spPr>
        <p:txBody>
          <a:bodyPr anchor="t" anchorCtr="0"/>
          <a:lstStyle>
            <a:lvl1pPr marL="0" indent="0" algn="ctr">
              <a:buNone/>
              <a:defRPr sz="800" b="0"/>
            </a:lvl1pPr>
          </a:lstStyle>
          <a:p>
            <a:pPr lvl="0"/>
            <a:r>
              <a:rPr lang="en-US" dirty="0"/>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3767291"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3767291" y="3972203"/>
            <a:ext cx="789039" cy="273727"/>
          </a:xfrm>
        </p:spPr>
        <p:txBody>
          <a:bodyPr anchor="t" anchorCtr="0"/>
          <a:lstStyle>
            <a:lvl1pPr marL="0" indent="0" algn="ctr">
              <a:buNone/>
              <a:defRPr sz="800" b="0"/>
            </a:lvl1pPr>
          </a:lstStyle>
          <a:p>
            <a:pPr lvl="0"/>
            <a:r>
              <a:rPr lang="en-US" dirty="0"/>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4616245"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4616245" y="3972203"/>
            <a:ext cx="789039" cy="273727"/>
          </a:xfrm>
        </p:spPr>
        <p:txBody>
          <a:bodyPr anchor="t" anchorCtr="0"/>
          <a:lstStyle>
            <a:lvl1pPr marL="0" indent="0" algn="ctr">
              <a:buNone/>
              <a:defRPr sz="800" b="0"/>
            </a:lvl1pPr>
          </a:lstStyle>
          <a:p>
            <a:pPr lvl="0"/>
            <a:r>
              <a:rPr lang="en-US" dirty="0"/>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5465199"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5465199" y="3972203"/>
            <a:ext cx="789039" cy="273727"/>
          </a:xfrm>
        </p:spPr>
        <p:txBody>
          <a:bodyPr anchor="t" anchorCtr="0"/>
          <a:lstStyle>
            <a:lvl1pPr marL="0" indent="0" algn="ctr">
              <a:buNone/>
              <a:defRPr sz="800" b="0"/>
            </a:lvl1pPr>
          </a:lstStyle>
          <a:p>
            <a:pPr lvl="0"/>
            <a:r>
              <a:rPr lang="en-US" dirty="0"/>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6314153"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6314153" y="3972203"/>
            <a:ext cx="789039" cy="273727"/>
          </a:xfrm>
        </p:spPr>
        <p:txBody>
          <a:bodyPr anchor="t" anchorCtr="0"/>
          <a:lstStyle>
            <a:lvl1pPr marL="0" indent="0" algn="ctr">
              <a:buNone/>
              <a:defRPr sz="800" b="0"/>
            </a:lvl1pPr>
          </a:lstStyle>
          <a:p>
            <a:pPr lvl="0"/>
            <a:r>
              <a:rPr lang="en-US" dirty="0"/>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7163107"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7163107" y="3972203"/>
            <a:ext cx="789039" cy="273727"/>
          </a:xfrm>
        </p:spPr>
        <p:txBody>
          <a:bodyPr anchor="t" anchorCtr="0"/>
          <a:lstStyle>
            <a:lvl1pPr marL="0" indent="0" algn="ctr">
              <a:buNone/>
              <a:defRPr sz="800" b="0"/>
            </a:lvl1pPr>
          </a:lstStyle>
          <a:p>
            <a:pPr lvl="0"/>
            <a:r>
              <a:rPr lang="en-US" dirty="0"/>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8012061" y="3658973"/>
            <a:ext cx="789039" cy="273727"/>
          </a:xfrm>
        </p:spPr>
        <p:txBody>
          <a:bodyPr lIns="0" tIns="0" rIns="0" bIns="0" anchor="b" anchorCtr="0"/>
          <a:lstStyle>
            <a:lvl1pPr marL="0" indent="0" algn="ctr">
              <a:buNone/>
              <a:defRPr sz="1000" b="1"/>
            </a:lvl1pPr>
          </a:lstStyle>
          <a:p>
            <a:pPr lvl="0"/>
            <a:r>
              <a:rPr lang="en-US" dirty="0" err="1"/>
              <a:t>Firstname</a:t>
            </a:r>
            <a:r>
              <a:rPr lang="en-US" dirty="0"/>
              <a:t> </a:t>
            </a:r>
            <a:r>
              <a:rPr lang="en-US" dirty="0" err="1"/>
              <a:t>Lastname</a:t>
            </a:r>
            <a:endParaRPr lang="en-US" dirty="0"/>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8012061" y="3972203"/>
            <a:ext cx="789039" cy="273727"/>
          </a:xfrm>
        </p:spPr>
        <p:txBody>
          <a:bodyPr anchor="t" anchorCtr="0"/>
          <a:lstStyle>
            <a:lvl1pPr marL="0" indent="0" algn="ctr">
              <a:buNone/>
              <a:defRPr sz="800" b="0"/>
            </a:lvl1pPr>
          </a:lstStyle>
          <a:p>
            <a:pPr lvl="0"/>
            <a:r>
              <a:rPr lang="en-US" dirty="0"/>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457199" y="1"/>
            <a:ext cx="8236857" cy="776514"/>
          </a:xfrm>
        </p:spPr>
        <p:txBody>
          <a:bodyPr/>
          <a:lstStyle/>
          <a:p>
            <a:r>
              <a:rPr lang="en-US" dirty="0"/>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40981972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4988594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1427652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7252041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4265721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145866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4223442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6763" y="0"/>
            <a:ext cx="9130473" cy="5143499"/>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br>
              <a:rPr lang="en-US" dirty="0"/>
            </a:br>
            <a:r>
              <a:rPr lang="en-US" dirty="0"/>
              <a:t>Venue or Organization</a:t>
            </a:r>
            <a:br>
              <a:rPr lang="en-US" dirty="0"/>
            </a:br>
            <a:r>
              <a:rPr lang="en-US" dirty="0"/>
              <a:t>Date</a:t>
            </a:r>
          </a:p>
        </p:txBody>
      </p:sp>
      <p:pic>
        <p:nvPicPr>
          <p:cNvPr id="7" name="Graphic 6">
            <a:extLst>
              <a:ext uri="{FF2B5EF4-FFF2-40B4-BE49-F238E27FC236}">
                <a16:creationId xmlns:a16="http://schemas.microsoft.com/office/drawing/2014/main" id="{821FBE40-03AF-2040-B470-29B21F4E35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9" name="TextBox 8">
            <a:extLst>
              <a:ext uri="{FF2B5EF4-FFF2-40B4-BE49-F238E27FC236}">
                <a16:creationId xmlns:a16="http://schemas.microsoft.com/office/drawing/2014/main" id="{E5D50BFA-B1F7-4C9D-9C22-4C028B73506D}"/>
              </a:ext>
            </a:extLst>
          </p:cNvPr>
          <p:cNvSpPr txBox="1"/>
          <p:nvPr userDrawn="1"/>
        </p:nvSpPr>
        <p:spPr>
          <a:xfrm>
            <a:off x="467454" y="4830962"/>
            <a:ext cx="2093495" cy="200055"/>
          </a:xfrm>
          <a:prstGeom prst="rect">
            <a:avLst/>
          </a:prstGeom>
          <a:noFill/>
          <a:effectLst/>
        </p:spPr>
        <p:txBody>
          <a:bodyPr wrap="square" lIns="0" tIns="0" rIns="0" bIns="0" rtlCol="0">
            <a:noAutofit/>
          </a:bodyPr>
          <a:lstStyle/>
          <a:p>
            <a:r>
              <a:rPr lang="en-US" sz="600" i="1" dirty="0">
                <a:ln>
                  <a:noFill/>
                </a:ln>
                <a:solidFill>
                  <a:schemeClr val="bg1"/>
                </a:solidFill>
                <a:effectLst>
                  <a:outerShdw blurRad="139700" dir="5400000" algn="t" rotWithShape="0">
                    <a:prstClr val="black"/>
                  </a:outerShdw>
                </a:effectLst>
              </a:rPr>
              <a:t>Photo by Werner Slocum, NREL 68547</a:t>
            </a:r>
          </a:p>
        </p:txBody>
      </p:sp>
    </p:spTree>
    <p:extLst>
      <p:ext uri="{BB962C8B-B14F-4D97-AF65-F5344CB8AC3E}">
        <p14:creationId xmlns:p14="http://schemas.microsoft.com/office/powerpoint/2010/main" val="15012410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15676175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468313" y="139071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468313" y="1868884"/>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468313" y="2347056"/>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468313" y="282522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468313" y="3320179"/>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468313" y="3806741"/>
            <a:ext cx="431573" cy="389572"/>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468313" y="4284913"/>
            <a:ext cx="431573" cy="38957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470116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dirty="0"/>
              <a:t>Q&amp;A or Thank You</a:t>
            </a:r>
          </a:p>
        </p:txBody>
      </p:sp>
    </p:spTree>
    <p:extLst>
      <p:ext uri="{BB962C8B-B14F-4D97-AF65-F5344CB8AC3E}">
        <p14:creationId xmlns:p14="http://schemas.microsoft.com/office/powerpoint/2010/main" val="19421678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dirty="0"/>
              <a:t>Q&amp;A or Thank You</a:t>
            </a:r>
          </a:p>
        </p:txBody>
      </p:sp>
      <p:sp>
        <p:nvSpPr>
          <p:cNvPr id="3" name="Text Placeholder 2">
            <a:extLst>
              <a:ext uri="{FF2B5EF4-FFF2-40B4-BE49-F238E27FC236}">
                <a16:creationId xmlns:a16="http://schemas.microsoft.com/office/drawing/2014/main" id="{01120E77-7B7E-4A89-AB4D-1F40E9DCD454}"/>
              </a:ext>
            </a:extLst>
          </p:cNvPr>
          <p:cNvSpPr>
            <a:spLocks noGrp="1"/>
          </p:cNvSpPr>
          <p:nvPr>
            <p:ph type="body" sz="quarter" idx="12"/>
          </p:nvPr>
        </p:nvSpPr>
        <p:spPr>
          <a:xfrm>
            <a:off x="378327" y="404813"/>
            <a:ext cx="2894013" cy="429895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7481606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dirty="0">
                <a:solidFill>
                  <a:schemeClr val="bg1"/>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dirty="0"/>
              <a:t>Q&amp;A or Thank You</a:t>
            </a:r>
          </a:p>
        </p:txBody>
      </p:sp>
      <p:sp>
        <p:nvSpPr>
          <p:cNvPr id="10" name="TextBox 9">
            <a:extLst>
              <a:ext uri="{FF2B5EF4-FFF2-40B4-BE49-F238E27FC236}">
                <a16:creationId xmlns:a16="http://schemas.microsoft.com/office/drawing/2014/main" id="{93BE0CFF-97E6-4CAB-9B8B-8E18EC82F557}"/>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from iStock-627281636</a:t>
            </a:r>
          </a:p>
        </p:txBody>
      </p:sp>
    </p:spTree>
    <p:extLst>
      <p:ext uri="{BB962C8B-B14F-4D97-AF65-F5344CB8AC3E}">
        <p14:creationId xmlns:p14="http://schemas.microsoft.com/office/powerpoint/2010/main" val="93678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1139" y="0"/>
            <a:ext cx="9121574" cy="5138487"/>
          </a:xfrm>
          <a:prstGeom prst="rect">
            <a:avLst/>
          </a:prstGeom>
        </p:spPr>
      </p:pic>
      <p:sp>
        <p:nvSpPr>
          <p:cNvPr id="5" name="Text Placeholder 14"/>
          <p:cNvSpPr>
            <a:spLocks noGrp="1"/>
          </p:cNvSpPr>
          <p:nvPr>
            <p:ph type="body" sz="quarter" idx="11" hasCustomPrompt="1"/>
          </p:nvPr>
        </p:nvSpPr>
        <p:spPr>
          <a:xfrm>
            <a:off x="3673070" y="2420239"/>
            <a:ext cx="4628719" cy="336156"/>
          </a:xfrm>
          <a:noFill/>
        </p:spPr>
        <p:txBody>
          <a:bodyPr anchor="ctr" anchorCtr="0">
            <a:noAutofit/>
          </a:bodyPr>
          <a:lstStyle>
            <a:lvl1pPr marL="0" indent="0">
              <a:spcBef>
                <a:spcPts val="400"/>
              </a:spcBef>
              <a:buNone/>
              <a:defRPr sz="10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6" y="657261"/>
            <a:ext cx="5470833" cy="1095516"/>
          </a:xfrm>
          <a:solidFill>
            <a:schemeClr val="accent1">
              <a:alpha val="75000"/>
            </a:schemeClr>
          </a:solidFill>
        </p:spPr>
        <p:txBody>
          <a:bodyPr lIns="182880" tIns="182880" rIns="182880" bIns="0" anchor="ctr" anchorCtr="0"/>
          <a:lstStyle>
            <a:lvl1pPr algn="l">
              <a:defRPr sz="4000">
                <a:solidFill>
                  <a:schemeClr val="bg1"/>
                </a:solidFill>
              </a:defRPr>
            </a:lvl1pPr>
          </a:lstStyle>
          <a:p>
            <a:pPr lvl="0"/>
            <a:r>
              <a:rPr lang="en-US" dirty="0"/>
              <a:t>Q&amp;A or Thank You</a:t>
            </a:r>
          </a:p>
        </p:txBody>
      </p:sp>
      <p:sp>
        <p:nvSpPr>
          <p:cNvPr id="7" name="Text Placeholder 2">
            <a:extLst>
              <a:ext uri="{FF2B5EF4-FFF2-40B4-BE49-F238E27FC236}">
                <a16:creationId xmlns:a16="http://schemas.microsoft.com/office/drawing/2014/main" id="{F98CF4B6-1F8E-49B7-9D65-1BEB4C106A10}"/>
              </a:ext>
            </a:extLst>
          </p:cNvPr>
          <p:cNvSpPr>
            <a:spLocks noGrp="1"/>
          </p:cNvSpPr>
          <p:nvPr>
            <p:ph type="body" sz="quarter" idx="12"/>
          </p:nvPr>
        </p:nvSpPr>
        <p:spPr>
          <a:xfrm>
            <a:off x="378327" y="657261"/>
            <a:ext cx="2894013" cy="4046502"/>
          </a:xfrm>
        </p:spPr>
        <p:txBody>
          <a:bodyPr>
            <a:normAutofit/>
          </a:bodyPr>
          <a:lstStyle>
            <a:lvl1pPr>
              <a:defRPr sz="1800">
                <a:solidFill>
                  <a:schemeClr val="bg1"/>
                </a:solidFill>
              </a:defRPr>
            </a:lvl1pPr>
            <a:lvl2pPr>
              <a:defRPr sz="1800"/>
            </a:lvl2pPr>
            <a:lvl3pPr>
              <a:defRPr sz="1800"/>
            </a:lvl3pPr>
            <a:lvl4pPr>
              <a:defRPr sz="1800"/>
            </a:lvl4pPr>
            <a:lvl5pPr>
              <a:defRPr sz="1800"/>
            </a:lvl5pPr>
          </a:lstStyle>
          <a:p>
            <a:pPr lvl="0"/>
            <a:r>
              <a:rPr lang="en-US"/>
              <a:t>Click to edit Master text styles</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3673167" y="1892672"/>
            <a:ext cx="4628622" cy="353860"/>
          </a:xfrm>
          <a:prstGeom prst="rect">
            <a:avLst/>
          </a:prstGeom>
          <a:solidFill>
            <a:schemeClr val="accent1">
              <a:alpha val="75000"/>
            </a:schemeClr>
          </a:solidFill>
        </p:spPr>
        <p:txBody>
          <a:bodyPr wrap="square" lIns="0" tIns="0" rIns="0" bIns="0" rtlCol="0" anchor="ctr">
            <a:noAutofit/>
          </a:bodyPr>
          <a:lstStyle/>
          <a:p>
            <a:pPr algn="l">
              <a:spcBef>
                <a:spcPts val="1200"/>
              </a:spcBef>
              <a:spcAft>
                <a:spcPts val="600"/>
              </a:spcAft>
            </a:pPr>
            <a:r>
              <a:rPr lang="en-US" b="1" dirty="0">
                <a:solidFill>
                  <a:schemeClr val="bg1"/>
                </a:solidFill>
              </a:rPr>
              <a:t>  www.nrel.gov</a:t>
            </a:r>
          </a:p>
        </p:txBody>
      </p:sp>
      <p:sp>
        <p:nvSpPr>
          <p:cNvPr id="11" name="TextBox 10">
            <a:extLst>
              <a:ext uri="{FF2B5EF4-FFF2-40B4-BE49-F238E27FC236}">
                <a16:creationId xmlns:a16="http://schemas.microsoft.com/office/drawing/2014/main" id="{AE1C4BF4-E848-475B-A465-7CD63F2FC0D8}"/>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dirty="0">
                <a:solidFill>
                  <a:schemeClr val="tx1">
                    <a:lumMod val="20000"/>
                    <a:lumOff val="80000"/>
                  </a:schemeClr>
                </a:solidFill>
              </a:rPr>
              <a:t>Photo from iStock-627281636</a:t>
            </a:r>
          </a:p>
        </p:txBody>
      </p:sp>
    </p:spTree>
    <p:extLst>
      <p:ext uri="{BB962C8B-B14F-4D97-AF65-F5344CB8AC3E}">
        <p14:creationId xmlns:p14="http://schemas.microsoft.com/office/powerpoint/2010/main" val="18651142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nd Slide - Instructions">
    <p:spTree>
      <p:nvGrpSpPr>
        <p:cNvPr id="1" name=""/>
        <p:cNvGrpSpPr/>
        <p:nvPr/>
      </p:nvGrpSpPr>
      <p:grpSpPr>
        <a:xfrm>
          <a:off x="0" y="0"/>
          <a:ext cx="0" cy="0"/>
          <a:chOff x="0" y="0"/>
          <a:chExt cx="0" cy="0"/>
        </a:xfrm>
      </p:grpSpPr>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pic>
        <p:nvPicPr>
          <p:cNvPr id="6" name="Graphic 5">
            <a:extLst>
              <a:ext uri="{FF2B5EF4-FFF2-40B4-BE49-F238E27FC236}">
                <a16:creationId xmlns:a16="http://schemas.microsoft.com/office/drawing/2014/main" id="{BF13A443-B9EC-D845-B6D9-AB36EFFEC7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12770" y="4013200"/>
            <a:ext cx="2413000" cy="11303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3673167" y="404451"/>
            <a:ext cx="4606936" cy="1348326"/>
          </a:xfrm>
          <a:noFill/>
        </p:spPr>
        <p:txBody>
          <a:bodyPr anchor="b" anchorCtr="0"/>
          <a:lstStyle>
            <a:lvl1pPr algn="l">
              <a:defRPr sz="4000">
                <a:solidFill>
                  <a:schemeClr val="tx1"/>
                </a:solidFill>
              </a:defRPr>
            </a:lvl1pPr>
          </a:lstStyle>
          <a:p>
            <a:pPr lvl="0"/>
            <a:r>
              <a:rPr lang="en-US" dirty="0"/>
              <a:t>Q&amp;A or Thank You</a:t>
            </a:r>
          </a:p>
        </p:txBody>
      </p:sp>
      <p:sp>
        <p:nvSpPr>
          <p:cNvPr id="7" name="TextBox 6">
            <a:extLst>
              <a:ext uri="{FF2B5EF4-FFF2-40B4-BE49-F238E27FC236}">
                <a16:creationId xmlns:a16="http://schemas.microsoft.com/office/drawing/2014/main" id="{CB2F75C8-52DD-4A77-A531-CDC8B5244433}"/>
              </a:ext>
            </a:extLst>
          </p:cNvPr>
          <p:cNvSpPr txBox="1"/>
          <p:nvPr userDrawn="1"/>
        </p:nvSpPr>
        <p:spPr>
          <a:xfrm>
            <a:off x="107795" y="3835487"/>
            <a:ext cx="5580695" cy="1200329"/>
          </a:xfrm>
          <a:prstGeom prst="rect">
            <a:avLst/>
          </a:prstGeom>
          <a:noFill/>
        </p:spPr>
        <p:txBody>
          <a:bodyPr wrap="square" rtlCol="0">
            <a:spAutoFit/>
          </a:bodyPr>
          <a:lstStyle/>
          <a:p>
            <a:r>
              <a:rPr lang="en-US" sz="900" dirty="0"/>
              <a:t>This work was authored </a:t>
            </a:r>
            <a:r>
              <a:rPr lang="en-US" sz="900" dirty="0">
                <a:solidFill>
                  <a:srgbClr val="FF0000"/>
                </a:solidFill>
              </a:rPr>
              <a:t>[in part]</a:t>
            </a:r>
            <a:r>
              <a:rPr lang="en-US" sz="900" dirty="0"/>
              <a:t> by the National Renewable Energy Laboratory, operated by Alliance for Sustainable Energy, LLC, for the U.S. Department of Energy (DOE) under Contract No. DE-AC36-08GO28308. Funding provided by </a:t>
            </a:r>
            <a:r>
              <a:rPr lang="en-US" sz="900" dirty="0">
                <a:solidFill>
                  <a:srgbClr val="FF0000"/>
                </a:solidFill>
              </a:rPr>
              <a:t>[applicable Department of Energy office and program office, e.g., U.S. Department of Energy Office of Energy Efficiency and Renewable Energy Solar Energy Technologies Office (spell out full office names; do not use initialisms/acronyms)]</a:t>
            </a:r>
            <a:r>
              <a:rPr lang="en-US" sz="900" dirty="0"/>
              <a:t>.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lang="en-US" sz="900" dirty="0">
              <a:solidFill>
                <a:schemeClr val="tx1"/>
              </a:solidFill>
            </a:endParaRPr>
          </a:p>
        </p:txBody>
      </p:sp>
      <p:grpSp>
        <p:nvGrpSpPr>
          <p:cNvPr id="10" name="Group 9">
            <a:extLst>
              <a:ext uri="{FF2B5EF4-FFF2-40B4-BE49-F238E27FC236}">
                <a16:creationId xmlns:a16="http://schemas.microsoft.com/office/drawing/2014/main" id="{B02D568B-CED4-4CBD-B430-A3A4544BDA6D}"/>
              </a:ext>
            </a:extLst>
          </p:cNvPr>
          <p:cNvGrpSpPr/>
          <p:nvPr userDrawn="1"/>
        </p:nvGrpSpPr>
        <p:grpSpPr>
          <a:xfrm>
            <a:off x="1160290" y="2923341"/>
            <a:ext cx="1200990" cy="891562"/>
            <a:chOff x="2576623" y="33912667"/>
            <a:chExt cx="2971800" cy="2206133"/>
          </a:xfrm>
        </p:grpSpPr>
        <p:sp>
          <p:nvSpPr>
            <p:cNvPr id="11" name="Rounded Rectangular Callout 9">
              <a:extLst>
                <a:ext uri="{FF2B5EF4-FFF2-40B4-BE49-F238E27FC236}">
                  <a16:creationId xmlns:a16="http://schemas.microsoft.com/office/drawing/2014/main" id="{92383163-B5A9-4B70-B89A-109270D07F6D}"/>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2" name="TextBox 11">
              <a:extLst>
                <a:ext uri="{FF2B5EF4-FFF2-40B4-BE49-F238E27FC236}">
                  <a16:creationId xmlns:a16="http://schemas.microsoft.com/office/drawing/2014/main" id="{94A0BC0B-4B8D-404D-9D8F-18307537B0AD}"/>
                </a:ext>
              </a:extLst>
            </p:cNvPr>
            <p:cNvSpPr txBox="1"/>
            <p:nvPr/>
          </p:nvSpPr>
          <p:spPr>
            <a:xfrm>
              <a:off x="2662702" y="34195673"/>
              <a:ext cx="2885721" cy="1789714"/>
            </a:xfrm>
            <a:prstGeom prst="rect">
              <a:avLst/>
            </a:prstGeom>
            <a:noFill/>
          </p:spPr>
          <p:txBody>
            <a:bodyPr wrap="square" rtlCol="0">
              <a:spAutoFit/>
            </a:bodyPr>
            <a:lstStyle/>
            <a:p>
              <a:r>
                <a:rPr lang="en-US" sz="1000" dirty="0">
                  <a:solidFill>
                    <a:srgbClr val="FF0000"/>
                  </a:solidFill>
                </a:rPr>
                <a:t>Insert the words “in part” if this work includes </a:t>
              </a:r>
              <a:br>
                <a:rPr lang="en-US" sz="1000" dirty="0">
                  <a:solidFill>
                    <a:srgbClr val="FF0000"/>
                  </a:solidFill>
                </a:rPr>
              </a:br>
              <a:r>
                <a:rPr lang="en-US" sz="1000" dirty="0">
                  <a:solidFill>
                    <a:srgbClr val="FF0000"/>
                  </a:solidFill>
                </a:rPr>
                <a:t>non-NREL authors.</a:t>
              </a:r>
            </a:p>
            <a:p>
              <a:pPr algn="l"/>
              <a:r>
                <a:rPr lang="en-US" sz="100" dirty="0">
                  <a:solidFill>
                    <a:srgbClr val="FF0000"/>
                  </a:solidFill>
                </a:rPr>
                <a:t>.</a:t>
              </a:r>
            </a:p>
          </p:txBody>
        </p:sp>
      </p:grpSp>
      <p:grpSp>
        <p:nvGrpSpPr>
          <p:cNvPr id="13" name="Group 12">
            <a:extLst>
              <a:ext uri="{FF2B5EF4-FFF2-40B4-BE49-F238E27FC236}">
                <a16:creationId xmlns:a16="http://schemas.microsoft.com/office/drawing/2014/main" id="{D72EB12A-EDC3-4F62-92C1-BDCBB5C3DA59}"/>
              </a:ext>
            </a:extLst>
          </p:cNvPr>
          <p:cNvGrpSpPr/>
          <p:nvPr userDrawn="1"/>
        </p:nvGrpSpPr>
        <p:grpSpPr>
          <a:xfrm>
            <a:off x="3413774" y="2835776"/>
            <a:ext cx="2316254" cy="1215855"/>
            <a:chOff x="-183051" y="33227554"/>
            <a:chExt cx="5731474" cy="3039310"/>
          </a:xfrm>
          <a:solidFill>
            <a:schemeClr val="bg1">
              <a:alpha val="38000"/>
            </a:schemeClr>
          </a:solidFill>
        </p:grpSpPr>
        <p:sp>
          <p:nvSpPr>
            <p:cNvPr id="14" name="Rounded Rectangular Callout 12">
              <a:extLst>
                <a:ext uri="{FF2B5EF4-FFF2-40B4-BE49-F238E27FC236}">
                  <a16:creationId xmlns:a16="http://schemas.microsoft.com/office/drawing/2014/main" id="{29500152-841C-4BED-A3DB-F4A8F30FC9C0}"/>
                </a:ext>
              </a:extLst>
            </p:cNvPr>
            <p:cNvSpPr/>
            <p:nvPr/>
          </p:nvSpPr>
          <p:spPr bwMode="auto">
            <a:xfrm>
              <a:off x="-183051" y="33227554"/>
              <a:ext cx="5731474" cy="3039310"/>
            </a:xfrm>
            <a:prstGeom prst="wedgeRoundRectCallout">
              <a:avLst/>
            </a:prstGeom>
            <a:solidFill>
              <a:schemeClr val="bg1">
                <a:alpha val="81000"/>
              </a:scheme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5" name="TextBox 14">
              <a:extLst>
                <a:ext uri="{FF2B5EF4-FFF2-40B4-BE49-F238E27FC236}">
                  <a16:creationId xmlns:a16="http://schemas.microsoft.com/office/drawing/2014/main" id="{9CFC38D3-B9EE-4EBA-B2CC-1D2F3DE70013}"/>
                </a:ext>
              </a:extLst>
            </p:cNvPr>
            <p:cNvSpPr txBox="1"/>
            <p:nvPr/>
          </p:nvSpPr>
          <p:spPr>
            <a:xfrm>
              <a:off x="29149" y="33394988"/>
              <a:ext cx="5307072" cy="2627452"/>
            </a:xfrm>
            <a:prstGeom prst="rect">
              <a:avLst/>
            </a:prstGeom>
            <a:grpFill/>
          </p:spPr>
          <p:txBody>
            <a:bodyPr wrap="square" rtlCol="0">
              <a:spAutoFit/>
            </a:bodyPr>
            <a:lstStyle/>
            <a:p>
              <a:r>
                <a:rPr lang="en-US" sz="900" dirty="0">
                  <a:solidFill>
                    <a:srgbClr val="FF0000"/>
                  </a:solidFill>
                </a:rPr>
                <a:t>Edit the red bracketed text as appropriate with the applicable DOE office(s) and program office(s) that sponsored the work and/or add other funding as needed.  For non-EERE funding, see </a:t>
              </a:r>
              <a:r>
                <a:rPr lang="en-US" sz="900" u="sng" dirty="0">
                  <a:solidFill>
                    <a:srgbClr val="FF0000"/>
                  </a:solidFill>
                  <a:hlinkClick r:id="rId4"/>
                </a:rPr>
                <a:t>https://thesource.nrel.gov/publishing/disclaimers.html</a:t>
              </a:r>
              <a:endParaRPr lang="en-US" sz="200" i="0" dirty="0">
                <a:solidFill>
                  <a:srgbClr val="FF0000"/>
                </a:solidFill>
              </a:endParaRPr>
            </a:p>
          </p:txBody>
        </p:sp>
      </p:grpSp>
    </p:spTree>
    <p:extLst>
      <p:ext uri="{BB962C8B-B14F-4D97-AF65-F5344CB8AC3E}">
        <p14:creationId xmlns:p14="http://schemas.microsoft.com/office/powerpoint/2010/main" val="2610652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 Full Photo">
  <p:cSld name="Title Slide - Full Photo">
    <p:spTree>
      <p:nvGrpSpPr>
        <p:cNvPr id="1" name="Shape 12"/>
        <p:cNvGrpSpPr/>
        <p:nvPr/>
      </p:nvGrpSpPr>
      <p:grpSpPr>
        <a:xfrm>
          <a:off x="0" y="0"/>
          <a:ext cx="0" cy="0"/>
          <a:chOff x="0" y="0"/>
          <a:chExt cx="0" cy="0"/>
        </a:xfrm>
      </p:grpSpPr>
      <p:pic>
        <p:nvPicPr>
          <p:cNvPr id="13" name="Google Shape;13;p32"/>
          <p:cNvPicPr preferRelativeResize="0"/>
          <p:nvPr/>
        </p:nvPicPr>
        <p:blipFill rotWithShape="1">
          <a:blip r:embed="rId2">
            <a:alphaModFix/>
          </a:blip>
          <a:srcRect/>
          <a:stretch/>
        </p:blipFill>
        <p:spPr>
          <a:xfrm>
            <a:off x="1" y="0"/>
            <a:ext cx="9146949" cy="5143500"/>
          </a:xfrm>
          <a:prstGeom prst="rect">
            <a:avLst/>
          </a:prstGeom>
          <a:noFill/>
          <a:ln>
            <a:noFill/>
          </a:ln>
        </p:spPr>
      </p:pic>
      <p:sp>
        <p:nvSpPr>
          <p:cNvPr id="14" name="Google Shape;14;p32"/>
          <p:cNvSpPr txBox="1">
            <a:spLocks noGrp="1"/>
          </p:cNvSpPr>
          <p:nvPr>
            <p:ph type="body" idx="1"/>
          </p:nvPr>
        </p:nvSpPr>
        <p:spPr>
          <a:xfrm>
            <a:off x="3736975" y="1504827"/>
            <a:ext cx="5393498" cy="1095516"/>
          </a:xfrm>
          <a:prstGeom prst="rect">
            <a:avLst/>
          </a:prstGeom>
          <a:solidFill>
            <a:schemeClr val="accent1">
              <a:alpha val="74901"/>
            </a:schemeClr>
          </a:solidFill>
          <a:ln>
            <a:noFill/>
          </a:ln>
        </p:spPr>
        <p:txBody>
          <a:bodyPr spcFirstLastPara="1" wrap="square" lIns="182875" tIns="137150" rIns="182875" bIns="137150" anchor="ctr" anchorCtr="0">
            <a:noAutofit/>
          </a:bodyPr>
          <a:lstStyle>
            <a:lvl1pPr marL="457189" lvl="0" indent="-228594" algn="l">
              <a:lnSpc>
                <a:spcPct val="93333"/>
              </a:lnSpc>
              <a:spcBef>
                <a:spcPts val="600"/>
              </a:spcBef>
              <a:spcAft>
                <a:spcPts val="0"/>
              </a:spcAft>
              <a:buClr>
                <a:schemeClr val="lt1"/>
              </a:buClr>
              <a:buSzPts val="3000"/>
              <a:buNone/>
              <a:defRPr sz="3000">
                <a:solidFill>
                  <a:schemeClr val="lt1"/>
                </a:solidFill>
              </a:defRPr>
            </a:lvl1pPr>
            <a:lvl2pPr marL="914378" lvl="1" indent="-342892" algn="l">
              <a:spcBef>
                <a:spcPts val="360"/>
              </a:spcBef>
              <a:spcAft>
                <a:spcPts val="0"/>
              </a:spcAft>
              <a:buClr>
                <a:schemeClr val="dk1"/>
              </a:buClr>
              <a:buSzPts val="1800"/>
              <a:buChar char="–"/>
              <a:defRPr/>
            </a:lvl2pPr>
            <a:lvl3pPr marL="1371566" lvl="2" indent="-342892" algn="l">
              <a:spcBef>
                <a:spcPts val="360"/>
              </a:spcBef>
              <a:spcAft>
                <a:spcPts val="0"/>
              </a:spcAft>
              <a:buClr>
                <a:schemeClr val="dk1"/>
              </a:buClr>
              <a:buSzPts val="1800"/>
              <a:buChar char="•"/>
              <a:defRPr/>
            </a:lvl3pPr>
            <a:lvl4pPr marL="1828754" lvl="3" indent="-342892" algn="l">
              <a:spcBef>
                <a:spcPts val="360"/>
              </a:spcBef>
              <a:spcAft>
                <a:spcPts val="0"/>
              </a:spcAft>
              <a:buClr>
                <a:schemeClr val="dk1"/>
              </a:buClr>
              <a:buSzPts val="1800"/>
              <a:buChar char="–"/>
              <a:defRPr/>
            </a:lvl4pPr>
            <a:lvl5pPr marL="2285943" lvl="4" indent="-342892" algn="l">
              <a:spcBef>
                <a:spcPts val="360"/>
              </a:spcBef>
              <a:spcAft>
                <a:spcPts val="0"/>
              </a:spcAft>
              <a:buClr>
                <a:schemeClr val="dk1"/>
              </a:buClr>
              <a:buSzPts val="1800"/>
              <a:buChar char="»"/>
              <a:defRPr/>
            </a:lvl5pPr>
            <a:lvl6pPr marL="2743132" lvl="5" indent="-342892" algn="l">
              <a:spcBef>
                <a:spcPts val="360"/>
              </a:spcBef>
              <a:spcAft>
                <a:spcPts val="0"/>
              </a:spcAft>
              <a:buClr>
                <a:schemeClr val="dk1"/>
              </a:buClr>
              <a:buSzPts val="1800"/>
              <a:buChar char="•"/>
              <a:defRPr/>
            </a:lvl6pPr>
            <a:lvl7pPr marL="3200320" lvl="6" indent="-342892" algn="l">
              <a:spcBef>
                <a:spcPts val="360"/>
              </a:spcBef>
              <a:spcAft>
                <a:spcPts val="0"/>
              </a:spcAft>
              <a:buClr>
                <a:schemeClr val="dk1"/>
              </a:buClr>
              <a:buSzPts val="1800"/>
              <a:buChar char="•"/>
              <a:defRPr/>
            </a:lvl7pPr>
            <a:lvl8pPr marL="3657509" lvl="7" indent="-342892" algn="l">
              <a:spcBef>
                <a:spcPts val="360"/>
              </a:spcBef>
              <a:spcAft>
                <a:spcPts val="0"/>
              </a:spcAft>
              <a:buClr>
                <a:schemeClr val="dk1"/>
              </a:buClr>
              <a:buSzPts val="1800"/>
              <a:buChar char="•"/>
              <a:defRPr/>
            </a:lvl8pPr>
            <a:lvl9pPr marL="4114697" lvl="8" indent="-342892" algn="l">
              <a:spcBef>
                <a:spcPts val="360"/>
              </a:spcBef>
              <a:spcAft>
                <a:spcPts val="0"/>
              </a:spcAft>
              <a:buClr>
                <a:schemeClr val="dk1"/>
              </a:buClr>
              <a:buSzPts val="1800"/>
              <a:buChar char="•"/>
              <a:defRPr/>
            </a:lvl9pPr>
          </a:lstStyle>
          <a:p>
            <a:endParaRPr/>
          </a:p>
        </p:txBody>
      </p:sp>
      <p:sp>
        <p:nvSpPr>
          <p:cNvPr id="15" name="Google Shape;15;p32"/>
          <p:cNvSpPr txBox="1">
            <a:spLocks noGrp="1"/>
          </p:cNvSpPr>
          <p:nvPr>
            <p:ph type="body" idx="2"/>
          </p:nvPr>
        </p:nvSpPr>
        <p:spPr>
          <a:xfrm>
            <a:off x="3736976" y="2744788"/>
            <a:ext cx="4322763" cy="1101551"/>
          </a:xfrm>
          <a:prstGeom prst="rect">
            <a:avLst/>
          </a:prstGeom>
          <a:solidFill>
            <a:schemeClr val="accent1">
              <a:alpha val="74901"/>
            </a:schemeClr>
          </a:solidFill>
          <a:ln>
            <a:noFill/>
          </a:ln>
        </p:spPr>
        <p:txBody>
          <a:bodyPr spcFirstLastPara="1" wrap="square" lIns="182875" tIns="137150" rIns="182875" bIns="137150" anchor="ctr" anchorCtr="0">
            <a:noAutofit/>
          </a:bodyPr>
          <a:lstStyle>
            <a:lvl1pPr marL="457189" lvl="0" indent="-228594" algn="l">
              <a:lnSpc>
                <a:spcPct val="97777"/>
              </a:lnSpc>
              <a:spcBef>
                <a:spcPts val="400"/>
              </a:spcBef>
              <a:spcAft>
                <a:spcPts val="0"/>
              </a:spcAft>
              <a:buClr>
                <a:schemeClr val="lt1"/>
              </a:buClr>
              <a:buSzPts val="1800"/>
              <a:buNone/>
              <a:defRPr sz="1800">
                <a:solidFill>
                  <a:schemeClr val="lt1"/>
                </a:solidFill>
              </a:defRPr>
            </a:lvl1pPr>
            <a:lvl2pPr marL="914378" lvl="1" indent="-228594" algn="l">
              <a:spcBef>
                <a:spcPts val="480"/>
              </a:spcBef>
              <a:spcAft>
                <a:spcPts val="0"/>
              </a:spcAft>
              <a:buClr>
                <a:schemeClr val="dk1"/>
              </a:buClr>
              <a:buSzPts val="2400"/>
              <a:buNone/>
              <a:defRPr/>
            </a:lvl2pPr>
            <a:lvl3pPr marL="1371566" lvl="2" indent="-228594" algn="l">
              <a:spcBef>
                <a:spcPts val="440"/>
              </a:spcBef>
              <a:spcAft>
                <a:spcPts val="0"/>
              </a:spcAft>
              <a:buClr>
                <a:schemeClr val="dk1"/>
              </a:buClr>
              <a:buSzPts val="2200"/>
              <a:buNone/>
              <a:defRPr/>
            </a:lvl3pPr>
            <a:lvl4pPr marL="1828754" lvl="3" indent="-228594" algn="l">
              <a:spcBef>
                <a:spcPts val="400"/>
              </a:spcBef>
              <a:spcAft>
                <a:spcPts val="0"/>
              </a:spcAft>
              <a:buClr>
                <a:schemeClr val="dk1"/>
              </a:buClr>
              <a:buSzPts val="2000"/>
              <a:buNone/>
              <a:defRPr/>
            </a:lvl4pPr>
            <a:lvl5pPr marL="2285943" lvl="4" indent="-228594" algn="l">
              <a:spcBef>
                <a:spcPts val="360"/>
              </a:spcBef>
              <a:spcAft>
                <a:spcPts val="0"/>
              </a:spcAft>
              <a:buClr>
                <a:schemeClr val="dk1"/>
              </a:buClr>
              <a:buSzPts val="1800"/>
              <a:buNone/>
              <a:defRPr/>
            </a:lvl5pPr>
            <a:lvl6pPr marL="2743132" lvl="5" indent="-342892" algn="l">
              <a:spcBef>
                <a:spcPts val="360"/>
              </a:spcBef>
              <a:spcAft>
                <a:spcPts val="0"/>
              </a:spcAft>
              <a:buClr>
                <a:schemeClr val="dk1"/>
              </a:buClr>
              <a:buSzPts val="1800"/>
              <a:buChar char="•"/>
              <a:defRPr/>
            </a:lvl6pPr>
            <a:lvl7pPr marL="3200320" lvl="6" indent="-342892" algn="l">
              <a:spcBef>
                <a:spcPts val="360"/>
              </a:spcBef>
              <a:spcAft>
                <a:spcPts val="0"/>
              </a:spcAft>
              <a:buClr>
                <a:schemeClr val="dk1"/>
              </a:buClr>
              <a:buSzPts val="1800"/>
              <a:buChar char="•"/>
              <a:defRPr/>
            </a:lvl7pPr>
            <a:lvl8pPr marL="3657509" lvl="7" indent="-342892" algn="l">
              <a:spcBef>
                <a:spcPts val="360"/>
              </a:spcBef>
              <a:spcAft>
                <a:spcPts val="0"/>
              </a:spcAft>
              <a:buClr>
                <a:schemeClr val="dk1"/>
              </a:buClr>
              <a:buSzPts val="1800"/>
              <a:buChar char="•"/>
              <a:defRPr/>
            </a:lvl8pPr>
            <a:lvl9pPr marL="4114697" lvl="8" indent="-342892" algn="l">
              <a:spcBef>
                <a:spcPts val="360"/>
              </a:spcBef>
              <a:spcAft>
                <a:spcPts val="0"/>
              </a:spcAft>
              <a:buClr>
                <a:schemeClr val="dk1"/>
              </a:buClr>
              <a:buSzPts val="1800"/>
              <a:buChar char="•"/>
              <a:defRPr/>
            </a:lvl9pPr>
          </a:lstStyle>
          <a:p>
            <a:endParaRPr/>
          </a:p>
        </p:txBody>
      </p:sp>
      <p:pic>
        <p:nvPicPr>
          <p:cNvPr id="16" name="Google Shape;16;p32"/>
          <p:cNvPicPr preferRelativeResize="0"/>
          <p:nvPr/>
        </p:nvPicPr>
        <p:blipFill rotWithShape="1">
          <a:blip r:embed="rId3">
            <a:alphaModFix/>
          </a:blip>
          <a:srcRect/>
          <a:stretch/>
        </p:blipFill>
        <p:spPr>
          <a:xfrm>
            <a:off x="467454" y="1"/>
            <a:ext cx="2331892" cy="1092307"/>
          </a:xfrm>
          <a:prstGeom prst="rect">
            <a:avLst/>
          </a:prstGeom>
          <a:noFill/>
          <a:ln>
            <a:noFill/>
          </a:ln>
        </p:spPr>
      </p:pic>
    </p:spTree>
    <p:extLst>
      <p:ext uri="{BB962C8B-B14F-4D97-AF65-F5344CB8AC3E}">
        <p14:creationId xmlns:p14="http://schemas.microsoft.com/office/powerpoint/2010/main" val="256270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Globe Backgroun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2AD4B6-5589-B742-BDDC-8DE22CCB220D}"/>
              </a:ext>
            </a:extLst>
          </p:cNvPr>
          <p:cNvPicPr>
            <a:picLocks noChangeAspect="1"/>
          </p:cNvPicPr>
          <p:nvPr userDrawn="1"/>
        </p:nvPicPr>
        <p:blipFill>
          <a:blip r:embed="rId2"/>
          <a:srcRect t="152" b="152"/>
          <a:stretch/>
        </p:blipFill>
        <p:spPr>
          <a:xfrm>
            <a:off x="0" y="7807"/>
            <a:ext cx="9144000" cy="5135504"/>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br>
              <a:rPr lang="en-US" dirty="0"/>
            </a:br>
            <a:r>
              <a:rPr lang="en-US" dirty="0"/>
              <a:t>Venue or Organization</a:t>
            </a:r>
            <a:br>
              <a:rPr lang="en-US" dirty="0"/>
            </a:br>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
        <p:nvSpPr>
          <p:cNvPr id="11" name="TextBox 10">
            <a:extLst>
              <a:ext uri="{FF2B5EF4-FFF2-40B4-BE49-F238E27FC236}">
                <a16:creationId xmlns:a16="http://schemas.microsoft.com/office/drawing/2014/main" id="{64BAAA24-0384-4816-BE08-29E65ECB0F1A}"/>
              </a:ext>
            </a:extLst>
          </p:cNvPr>
          <p:cNvSpPr txBox="1"/>
          <p:nvPr userDrawn="1"/>
        </p:nvSpPr>
        <p:spPr>
          <a:xfrm>
            <a:off x="467454" y="4830962"/>
            <a:ext cx="2093495" cy="200055"/>
          </a:xfrm>
          <a:prstGeom prst="rect">
            <a:avLst/>
          </a:prstGeom>
          <a:noFill/>
        </p:spPr>
        <p:txBody>
          <a:bodyPr wrap="square" lIns="0" tIns="0" rIns="0" bIns="0" rtlCol="0">
            <a:noAutofit/>
          </a:bodyPr>
          <a:lstStyle/>
          <a:p>
            <a:r>
              <a:rPr lang="en-US" sz="600" i="1" dirty="0">
                <a:solidFill>
                  <a:schemeClr val="bg1"/>
                </a:solidFill>
              </a:rPr>
              <a:t>Photo by Dennis Schroeder, NREL 46840</a:t>
            </a:r>
          </a:p>
        </p:txBody>
      </p:sp>
    </p:spTree>
    <p:extLst>
      <p:ext uri="{BB962C8B-B14F-4D97-AF65-F5344CB8AC3E}">
        <p14:creationId xmlns:p14="http://schemas.microsoft.com/office/powerpoint/2010/main" val="367441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4123076" cy="907143"/>
          </a:xfrm>
        </p:spPr>
        <p:txBody>
          <a:bodyPr/>
          <a:lstStyle/>
          <a:p>
            <a:r>
              <a:rPr lang="en-US"/>
              <a:t>Simple Slide</a:t>
            </a:r>
          </a:p>
        </p:txBody>
      </p:sp>
      <p:sp>
        <p:nvSpPr>
          <p:cNvPr id="9" name="Text Placeholder 8"/>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7374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dirty="0"/>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825405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457199" y="1"/>
            <a:ext cx="8236857" cy="907142"/>
          </a:xfrm>
        </p:spPr>
        <p:txBody>
          <a:bodyPr/>
          <a:lstStyle/>
          <a:p>
            <a:r>
              <a:rPr lang="en-US"/>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457201"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a:extLst>
              <a:ext uri="{FF2B5EF4-FFF2-40B4-BE49-F238E27FC236}">
                <a16:creationId xmlns:a16="http://schemas.microsoft.com/office/drawing/2014/main" id="{872CC39E-4FFF-4CCB-AD88-4D786E556F4E}"/>
              </a:ext>
            </a:extLst>
          </p:cNvPr>
          <p:cNvSpPr>
            <a:spLocks noGrp="1"/>
          </p:cNvSpPr>
          <p:nvPr>
            <p:ph type="body" sz="quarter" idx="12"/>
          </p:nvPr>
        </p:nvSpPr>
        <p:spPr>
          <a:xfrm>
            <a:off x="4712370" y="1088858"/>
            <a:ext cx="3964404" cy="3657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38259607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118872" rIns="91440" bIns="45720" rtlCol="0" anchor="ctr">
            <a:noAutofit/>
          </a:bodyPr>
          <a:lstStyle/>
          <a:p>
            <a:r>
              <a:rPr lang="en-US" dirty="0"/>
              <a:t>Click to edit Master </a:t>
            </a:r>
            <a:br>
              <a:rPr lang="en-US" dirty="0"/>
            </a:br>
            <a:r>
              <a:rPr lang="en-US" dirty="0"/>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718" r:id="rId2"/>
    <p:sldLayoutId id="2147483719" r:id="rId3"/>
    <p:sldLayoutId id="2147483720" r:id="rId4"/>
    <p:sldLayoutId id="2147483721" r:id="rId5"/>
    <p:sldLayoutId id="2147483722" r:id="rId6"/>
    <p:sldLayoutId id="2147483654" r:id="rId7"/>
    <p:sldLayoutId id="2147483655" r:id="rId8"/>
    <p:sldLayoutId id="2147483712" r:id="rId9"/>
    <p:sldLayoutId id="2147483653" r:id="rId10"/>
    <p:sldLayoutId id="2147483707" r:id="rId11"/>
    <p:sldLayoutId id="2147483708" r:id="rId12"/>
    <p:sldLayoutId id="2147483656" r:id="rId13"/>
    <p:sldLayoutId id="2147483666" r:id="rId14"/>
    <p:sldLayoutId id="2147483667" r:id="rId15"/>
    <p:sldLayoutId id="2147483665" r:id="rId16"/>
    <p:sldLayoutId id="2147483668" r:id="rId17"/>
    <p:sldLayoutId id="2147483669" r:id="rId18"/>
    <p:sldLayoutId id="2147483723" r:id="rId19"/>
    <p:sldLayoutId id="2147483671" r:id="rId20"/>
    <p:sldLayoutId id="2147483676" r:id="rId21"/>
    <p:sldLayoutId id="2147483681" r:id="rId22"/>
    <p:sldLayoutId id="2147483682" r:id="rId23"/>
    <p:sldLayoutId id="2147483687" r:id="rId24"/>
    <p:sldLayoutId id="2147483688" r:id="rId25"/>
    <p:sldLayoutId id="2147483678" r:id="rId26"/>
    <p:sldLayoutId id="2147483683" r:id="rId27"/>
    <p:sldLayoutId id="2147483702" r:id="rId28"/>
    <p:sldLayoutId id="2147483684" r:id="rId29"/>
    <p:sldLayoutId id="2147483698" r:id="rId30"/>
    <p:sldLayoutId id="2147483703" r:id="rId31"/>
    <p:sldLayoutId id="2147483685" r:id="rId32"/>
    <p:sldLayoutId id="2147483699" r:id="rId33"/>
    <p:sldLayoutId id="2147483704" r:id="rId34"/>
    <p:sldLayoutId id="2147483680" r:id="rId35"/>
    <p:sldLayoutId id="2147483700" r:id="rId36"/>
    <p:sldLayoutId id="2147483705" r:id="rId37"/>
    <p:sldLayoutId id="2147483686" r:id="rId38"/>
    <p:sldLayoutId id="2147483701" r:id="rId39"/>
    <p:sldLayoutId id="2147483724" r:id="rId40"/>
    <p:sldLayoutId id="2147483672" r:id="rId41"/>
    <p:sldLayoutId id="2147483716" r:id="rId42"/>
    <p:sldLayoutId id="2147483717" r:id="rId43"/>
    <p:sldLayoutId id="2147483657" r:id="rId44"/>
    <p:sldLayoutId id="2147483689" r:id="rId45"/>
    <p:sldLayoutId id="2147483690" r:id="rId46"/>
    <p:sldLayoutId id="2147483691" r:id="rId47"/>
    <p:sldLayoutId id="2147483692" r:id="rId48"/>
    <p:sldLayoutId id="2147483693" r:id="rId49"/>
    <p:sldLayoutId id="2147483694" r:id="rId50"/>
    <p:sldLayoutId id="2147483695" r:id="rId51"/>
    <p:sldLayoutId id="2147483696" r:id="rId52"/>
    <p:sldLayoutId id="2147483713" r:id="rId53"/>
    <p:sldLayoutId id="2147483714" r:id="rId54"/>
    <p:sldLayoutId id="2147483715" r:id="rId55"/>
    <p:sldLayoutId id="2147483725" r:id="rId56"/>
    <p:sldLayoutId id="2147483726" r:id="rId57"/>
  </p:sldLayoutIdLst>
  <p:hf hdr="0" dt="0"/>
  <p:txStyles>
    <p:titleStyle>
      <a:lvl1pPr marL="0" algn="ctr" defTabSz="457200" rtl="0" eaLnBrk="1" latinLnBrk="0" hangingPunct="1">
        <a:lnSpc>
          <a:spcPts val="2800"/>
        </a:lnSpc>
        <a:spcBef>
          <a:spcPts val="0"/>
        </a:spcBef>
        <a:buNone/>
        <a:defRPr sz="3000" kern="1200" spc="0">
          <a:solidFill>
            <a:schemeClr val="bg1"/>
          </a:solidFill>
          <a:latin typeface="+mj-lt"/>
          <a:ea typeface="+mj-ea"/>
          <a:cs typeface="+mj-cs"/>
        </a:defRPr>
      </a:lvl1pPr>
    </p:titleStyle>
    <p:bodyStyle>
      <a:lvl1pPr marL="173038" indent="-173038" algn="l" defTabSz="457200" rtl="0" eaLnBrk="1" latinLnBrk="0" hangingPunct="1">
        <a:spcBef>
          <a:spcPct val="20000"/>
        </a:spcBef>
        <a:buFont typeface="Arial"/>
        <a:buChar char="•"/>
        <a:defRPr sz="2400" kern="1200">
          <a:solidFill>
            <a:schemeClr val="tx1"/>
          </a:solidFill>
          <a:latin typeface="+mn-lt"/>
          <a:ea typeface="+mn-ea"/>
          <a:cs typeface="+mn-cs"/>
        </a:defRPr>
      </a:lvl1pPr>
      <a:lvl2pPr marL="460375" indent="-227013" algn="l" defTabSz="457200" rtl="0" eaLnBrk="1" latinLnBrk="0" hangingPunct="1">
        <a:spcBef>
          <a:spcPct val="20000"/>
        </a:spcBef>
        <a:buFont typeface="Arial"/>
        <a:buChar char="–"/>
        <a:defRPr sz="2400" kern="1200">
          <a:solidFill>
            <a:schemeClr val="tx1"/>
          </a:solidFill>
          <a:latin typeface="+mn-lt"/>
          <a:ea typeface="+mn-ea"/>
          <a:cs typeface="+mn-cs"/>
        </a:defRPr>
      </a:lvl2pPr>
      <a:lvl3pPr marL="628650" indent="-169863" algn="l" defTabSz="457200" rtl="0" eaLnBrk="1" latinLnBrk="0" hangingPunct="1">
        <a:spcBef>
          <a:spcPct val="20000"/>
        </a:spcBef>
        <a:buFont typeface="Arial"/>
        <a:buChar char="•"/>
        <a:defRPr sz="2200" kern="1200">
          <a:solidFill>
            <a:schemeClr val="tx1"/>
          </a:solidFill>
          <a:latin typeface="+mn-lt"/>
          <a:ea typeface="+mn-ea"/>
          <a:cs typeface="+mn-cs"/>
        </a:defRPr>
      </a:lvl3pPr>
      <a:lvl4pPr marL="914400" indent="-225425" algn="l" defTabSz="457200" rtl="0" eaLnBrk="1" latinLnBrk="0" hangingPunct="1">
        <a:spcBef>
          <a:spcPct val="20000"/>
        </a:spcBef>
        <a:buFont typeface="Arial"/>
        <a:buChar char="–"/>
        <a:defRPr sz="2000" kern="1200">
          <a:solidFill>
            <a:schemeClr val="tx1"/>
          </a:solidFill>
          <a:latin typeface="+mn-lt"/>
          <a:ea typeface="+mn-ea"/>
          <a:cs typeface="+mn-cs"/>
        </a:defRPr>
      </a:lvl4pPr>
      <a:lvl5pPr marL="1084263" indent="-169863" algn="l" defTabSz="457200" rtl="0" eaLnBrk="1" latinLnBrk="0" hangingPunct="1">
        <a:spcBef>
          <a:spcPct val="20000"/>
        </a:spcBef>
        <a:buFont typeface="Arial"/>
        <a:buChar char="»"/>
        <a:tabLst>
          <a:tab pos="1084263" algn="l"/>
        </a:tabLst>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gif"/></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
          <p:cNvSpPr txBox="1">
            <a:spLocks noGrp="1"/>
          </p:cNvSpPr>
          <p:nvPr>
            <p:ph type="body" idx="1"/>
          </p:nvPr>
        </p:nvSpPr>
        <p:spPr>
          <a:xfrm>
            <a:off x="3736975" y="1504827"/>
            <a:ext cx="5407025" cy="1095516"/>
          </a:xfrm>
          <a:prstGeom prst="rect">
            <a:avLst/>
          </a:prstGeom>
          <a:solidFill>
            <a:schemeClr val="accent1">
              <a:alpha val="74901"/>
            </a:schemeClr>
          </a:solidFill>
          <a:ln>
            <a:noFill/>
          </a:ln>
        </p:spPr>
        <p:txBody>
          <a:bodyPr spcFirstLastPara="1" vert="horz" wrap="square" lIns="182875" tIns="137150" rIns="182875" bIns="137150" rtlCol="0" anchor="ctr" anchorCtr="0">
            <a:noAutofit/>
          </a:bodyPr>
          <a:lstStyle/>
          <a:p>
            <a:pPr marL="0" indent="0"/>
            <a:r>
              <a:rPr lang="en-US" sz="2400" dirty="0"/>
              <a:t>Validation framework for Python-based steady-state wake modeling software</a:t>
            </a:r>
            <a:endParaRPr sz="2400" dirty="0"/>
          </a:p>
        </p:txBody>
      </p:sp>
      <p:sp>
        <p:nvSpPr>
          <p:cNvPr id="423" name="Google Shape;423;p1"/>
          <p:cNvSpPr txBox="1">
            <a:spLocks noGrp="1"/>
          </p:cNvSpPr>
          <p:nvPr>
            <p:ph type="body" idx="2"/>
          </p:nvPr>
        </p:nvSpPr>
        <p:spPr>
          <a:xfrm>
            <a:off x="3736976" y="2744790"/>
            <a:ext cx="4589269" cy="455612"/>
          </a:xfrm>
          <a:prstGeom prst="rect">
            <a:avLst/>
          </a:prstGeom>
          <a:solidFill>
            <a:schemeClr val="accent1">
              <a:alpha val="74901"/>
            </a:schemeClr>
          </a:solidFill>
          <a:ln>
            <a:noFill/>
          </a:ln>
        </p:spPr>
        <p:txBody>
          <a:bodyPr spcFirstLastPara="1" vert="horz" wrap="square" lIns="182875" tIns="137150" rIns="182875" bIns="137150" rtlCol="0" anchor="ctr" anchorCtr="0">
            <a:noAutofit/>
          </a:bodyPr>
          <a:lstStyle/>
          <a:p>
            <a:pPr marL="0" indent="0">
              <a:spcBef>
                <a:spcPts val="0"/>
              </a:spcBef>
            </a:pPr>
            <a:r>
              <a:rPr lang="en-US" dirty="0"/>
              <a:t>Rafael Mudafort, WESC 2023</a:t>
            </a:r>
            <a:endParaRPr dirty="0"/>
          </a:p>
        </p:txBody>
      </p:sp>
      <p:sp>
        <p:nvSpPr>
          <p:cNvPr id="424" name="Google Shape;424;p1"/>
          <p:cNvSpPr txBox="1"/>
          <p:nvPr/>
        </p:nvSpPr>
        <p:spPr>
          <a:xfrm>
            <a:off x="2" y="4220170"/>
            <a:ext cx="9143998" cy="923289"/>
          </a:xfrm>
          <a:prstGeom prst="rect">
            <a:avLst/>
          </a:prstGeom>
          <a:noFill/>
          <a:ln>
            <a:noFill/>
          </a:ln>
        </p:spPr>
        <p:txBody>
          <a:bodyPr spcFirstLastPara="1" wrap="square" lIns="91425" tIns="45700" rIns="91425" bIns="45700" anchor="t" anchorCtr="0">
            <a:spAutoFit/>
          </a:bodyPr>
          <a:lstStyle/>
          <a:p>
            <a:pPr defTabSz="914378">
              <a:buClr>
                <a:srgbClr val="000000"/>
              </a:buClr>
            </a:pPr>
            <a:r>
              <a:rPr lang="en-US" sz="900" kern="0">
                <a:solidFill>
                  <a:srgbClr val="FFFFFF"/>
                </a:solidFill>
                <a:latin typeface="Calibri"/>
                <a:ea typeface="Calibri"/>
                <a:cs typeface="Calibri"/>
                <a:sym typeface="Calibri"/>
              </a:rPr>
              <a:t>The Alliance for Sustainable Energy, LLC (Alliance) is the manager and operator of the National Renewable Energy Laboratory (NREL). NREL is a national laboratory of the U.S. Department of Energy, Office of Energy Efficiency and Renewable Energy. This work was authored by the Alliance and supported by </a:t>
            </a:r>
            <a:r>
              <a:rPr lang="en-US" sz="900" b="1" kern="0">
                <a:solidFill>
                  <a:srgbClr val="FFFFFF"/>
                </a:solidFill>
                <a:latin typeface="Calibri"/>
                <a:ea typeface="Calibri"/>
                <a:cs typeface="Calibri"/>
                <a:sym typeface="Calibri"/>
              </a:rPr>
              <a:t>the U.S. Department of Energy under Contract No. DE-AC36-08GO28308</a:t>
            </a:r>
            <a:r>
              <a:rPr lang="en-US" sz="900" kern="0">
                <a:solidFill>
                  <a:srgbClr val="FFFFFF"/>
                </a:solidFill>
                <a:latin typeface="Calibri"/>
                <a:ea typeface="Calibri"/>
                <a:cs typeface="Calibri"/>
                <a:sym typeface="Calibri"/>
              </a:rPr>
              <a:t>. Funding was provided by the U.S. Department of Energy Office of Energy Efficiency and Renewable Energy, Wind Energy Technologies Office. The views expressed in the article do not necessarily represent the views of the U.S. Department of Energy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endParaRPr sz="1400" kern="0">
              <a:solidFill>
                <a:srgbClr val="000000"/>
              </a:solidFill>
              <a:latin typeface="Arial"/>
              <a:cs typeface="Arial"/>
              <a:sym typeface="Arial"/>
            </a:endParaRPr>
          </a:p>
        </p:txBody>
      </p:sp>
    </p:spTree>
    <p:extLst>
      <p:ext uri="{BB962C8B-B14F-4D97-AF65-F5344CB8AC3E}">
        <p14:creationId xmlns:p14="http://schemas.microsoft.com/office/powerpoint/2010/main" val="2462950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Change Input: Task 37 Case Study 1</a:t>
            </a:r>
          </a:p>
        </p:txBody>
      </p:sp>
      <p:grpSp>
        <p:nvGrpSpPr>
          <p:cNvPr id="20" name="Group 19">
            <a:extLst>
              <a:ext uri="{FF2B5EF4-FFF2-40B4-BE49-F238E27FC236}">
                <a16:creationId xmlns:a16="http://schemas.microsoft.com/office/drawing/2014/main" id="{81DAD72C-2A16-574C-A5FC-736EB2D5C319}"/>
              </a:ext>
            </a:extLst>
          </p:cNvPr>
          <p:cNvGrpSpPr/>
          <p:nvPr/>
        </p:nvGrpSpPr>
        <p:grpSpPr>
          <a:xfrm>
            <a:off x="1012462" y="907143"/>
            <a:ext cx="2335939" cy="4228605"/>
            <a:chOff x="71298" y="914895"/>
            <a:chExt cx="2335939" cy="4228605"/>
          </a:xfrm>
        </p:grpSpPr>
        <p:pic>
          <p:nvPicPr>
            <p:cNvPr id="5" name="Picture 4" descr="A picture containing screenshot, text, colorfulness, rectangle&#10;&#10;Description automatically generated">
              <a:extLst>
                <a:ext uri="{FF2B5EF4-FFF2-40B4-BE49-F238E27FC236}">
                  <a16:creationId xmlns:a16="http://schemas.microsoft.com/office/drawing/2014/main" id="{FCE55544-F906-A78E-CC3F-F039FDB9CAFA}"/>
                </a:ext>
              </a:extLst>
            </p:cNvPr>
            <p:cNvPicPr>
              <a:picLocks noChangeAspect="1"/>
            </p:cNvPicPr>
            <p:nvPr/>
          </p:nvPicPr>
          <p:blipFill rotWithShape="1">
            <a:blip r:embed="rId2"/>
            <a:srcRect l="2514" t="12078" r="6565" b="8836"/>
            <a:stretch/>
          </p:blipFill>
          <p:spPr>
            <a:xfrm>
              <a:off x="71298" y="914895"/>
              <a:ext cx="2328190" cy="1518835"/>
            </a:xfrm>
            <a:prstGeom prst="rect">
              <a:avLst/>
            </a:prstGeom>
          </p:spPr>
        </p:pic>
        <p:pic>
          <p:nvPicPr>
            <p:cNvPr id="11" name="Picture 10" descr="A picture containing text, screenshot, colorfulness, design&#10;&#10;Description automatically generated">
              <a:extLst>
                <a:ext uri="{FF2B5EF4-FFF2-40B4-BE49-F238E27FC236}">
                  <a16:creationId xmlns:a16="http://schemas.microsoft.com/office/drawing/2014/main" id="{C351A372-F9F0-E5C0-C205-FF584C15B2D5}"/>
                </a:ext>
              </a:extLst>
            </p:cNvPr>
            <p:cNvPicPr>
              <a:picLocks noChangeAspect="1"/>
            </p:cNvPicPr>
            <p:nvPr/>
          </p:nvPicPr>
          <p:blipFill rotWithShape="1">
            <a:blip r:embed="rId3"/>
            <a:srcRect l="3161" t="13366" r="5918" b="7549"/>
            <a:stretch/>
          </p:blipFill>
          <p:spPr>
            <a:xfrm>
              <a:off x="79047" y="2281404"/>
              <a:ext cx="2328190" cy="1518835"/>
            </a:xfrm>
            <a:prstGeom prst="rect">
              <a:avLst/>
            </a:prstGeom>
          </p:spPr>
        </p:pic>
        <p:pic>
          <p:nvPicPr>
            <p:cNvPr id="13" name="Picture 12" descr="A picture containing text, screenshot, colorfulness, rectangle&#10;&#10;Description automatically generated">
              <a:extLst>
                <a:ext uri="{FF2B5EF4-FFF2-40B4-BE49-F238E27FC236}">
                  <a16:creationId xmlns:a16="http://schemas.microsoft.com/office/drawing/2014/main" id="{88828589-CAD5-D7A6-F285-3A8D104D1AA1}"/>
                </a:ext>
              </a:extLst>
            </p:cNvPr>
            <p:cNvPicPr>
              <a:picLocks noChangeAspect="1"/>
            </p:cNvPicPr>
            <p:nvPr/>
          </p:nvPicPr>
          <p:blipFill rotWithShape="1">
            <a:blip r:embed="rId4"/>
            <a:srcRect l="2734" t="12555" r="5990" b="8051"/>
            <a:stretch/>
          </p:blipFill>
          <p:spPr>
            <a:xfrm>
              <a:off x="79046" y="3624665"/>
              <a:ext cx="2328191" cy="1518835"/>
            </a:xfrm>
            <a:prstGeom prst="rect">
              <a:avLst/>
            </a:prstGeom>
          </p:spPr>
        </p:pic>
      </p:grpSp>
      <p:pic>
        <p:nvPicPr>
          <p:cNvPr id="15" name="Picture 14" descr="A picture containing text, screenshot, diagram, design&#10;&#10;Description automatically generated">
            <a:extLst>
              <a:ext uri="{FF2B5EF4-FFF2-40B4-BE49-F238E27FC236}">
                <a16:creationId xmlns:a16="http://schemas.microsoft.com/office/drawing/2014/main" id="{BFA0AC1A-A1DD-4646-17AB-9B331284120B}"/>
              </a:ext>
            </a:extLst>
          </p:cNvPr>
          <p:cNvPicPr>
            <a:picLocks noChangeAspect="1"/>
          </p:cNvPicPr>
          <p:nvPr/>
        </p:nvPicPr>
        <p:blipFill rotWithShape="1">
          <a:blip r:embed="rId5"/>
          <a:srcRect l="2957" t="9494" r="8140" b="8588"/>
          <a:stretch/>
        </p:blipFill>
        <p:spPr>
          <a:xfrm>
            <a:off x="3408491" y="1073915"/>
            <a:ext cx="2256571" cy="1559478"/>
          </a:xfrm>
          <a:prstGeom prst="rect">
            <a:avLst/>
          </a:prstGeom>
          <a:ln>
            <a:solidFill>
              <a:schemeClr val="tx1"/>
            </a:solidFill>
          </a:ln>
        </p:spPr>
      </p:pic>
      <p:pic>
        <p:nvPicPr>
          <p:cNvPr id="17" name="Picture 16" descr="A picture containing plot, diagram, line, text&#10;&#10;Description automatically generated">
            <a:extLst>
              <a:ext uri="{FF2B5EF4-FFF2-40B4-BE49-F238E27FC236}">
                <a16:creationId xmlns:a16="http://schemas.microsoft.com/office/drawing/2014/main" id="{775BD360-5269-51F1-A1E3-303604901A03}"/>
              </a:ext>
            </a:extLst>
          </p:cNvPr>
          <p:cNvPicPr>
            <a:picLocks noChangeAspect="1"/>
          </p:cNvPicPr>
          <p:nvPr/>
        </p:nvPicPr>
        <p:blipFill>
          <a:blip r:embed="rId6"/>
          <a:stretch>
            <a:fillRect/>
          </a:stretch>
        </p:blipFill>
        <p:spPr>
          <a:xfrm>
            <a:off x="3408491" y="2855237"/>
            <a:ext cx="2256573" cy="1692430"/>
          </a:xfrm>
          <a:prstGeom prst="rect">
            <a:avLst/>
          </a:prstGeom>
          <a:ln>
            <a:solidFill>
              <a:schemeClr val="tx1"/>
            </a:solidFill>
          </a:ln>
        </p:spPr>
      </p:pic>
      <p:pic>
        <p:nvPicPr>
          <p:cNvPr id="19" name="Picture 18" descr="A graph of a streamwise velocity&#10;&#10;Description automatically generated with low confidence">
            <a:extLst>
              <a:ext uri="{FF2B5EF4-FFF2-40B4-BE49-F238E27FC236}">
                <a16:creationId xmlns:a16="http://schemas.microsoft.com/office/drawing/2014/main" id="{2F5EE05F-B1A6-3DE8-659C-967D760EEB44}"/>
              </a:ext>
            </a:extLst>
          </p:cNvPr>
          <p:cNvPicPr>
            <a:picLocks noChangeAspect="1"/>
          </p:cNvPicPr>
          <p:nvPr/>
        </p:nvPicPr>
        <p:blipFill>
          <a:blip r:embed="rId7"/>
          <a:stretch>
            <a:fillRect/>
          </a:stretch>
        </p:blipFill>
        <p:spPr>
          <a:xfrm>
            <a:off x="5867217" y="2855238"/>
            <a:ext cx="2256572" cy="1692429"/>
          </a:xfrm>
          <a:prstGeom prst="rect">
            <a:avLst/>
          </a:prstGeom>
          <a:ln>
            <a:solidFill>
              <a:schemeClr val="tx1"/>
            </a:solidFill>
          </a:ln>
        </p:spPr>
      </p:pic>
      <p:sp>
        <p:nvSpPr>
          <p:cNvPr id="21" name="TextBox 20">
            <a:extLst>
              <a:ext uri="{FF2B5EF4-FFF2-40B4-BE49-F238E27FC236}">
                <a16:creationId xmlns:a16="http://schemas.microsoft.com/office/drawing/2014/main" id="{7E506607-DEE9-631C-BD7F-ABD96BD8942E}"/>
              </a:ext>
            </a:extLst>
          </p:cNvPr>
          <p:cNvSpPr txBox="1"/>
          <p:nvPr/>
        </p:nvSpPr>
        <p:spPr>
          <a:xfrm>
            <a:off x="4004323" y="4534477"/>
            <a:ext cx="1064907" cy="276999"/>
          </a:xfrm>
          <a:prstGeom prst="rect">
            <a:avLst/>
          </a:prstGeom>
          <a:noFill/>
        </p:spPr>
        <p:txBody>
          <a:bodyPr wrap="none" rtlCol="0">
            <a:spAutoFit/>
          </a:bodyPr>
          <a:lstStyle/>
          <a:p>
            <a:r>
              <a:rPr lang="en-US" sz="1200" dirty="0"/>
              <a:t>Section at y=0</a:t>
            </a:r>
          </a:p>
        </p:txBody>
      </p:sp>
      <p:sp>
        <p:nvSpPr>
          <p:cNvPr id="22" name="TextBox 21">
            <a:extLst>
              <a:ext uri="{FF2B5EF4-FFF2-40B4-BE49-F238E27FC236}">
                <a16:creationId xmlns:a16="http://schemas.microsoft.com/office/drawing/2014/main" id="{184ECBD0-4DD7-49A8-CE94-9A8F0163EDE1}"/>
              </a:ext>
            </a:extLst>
          </p:cNvPr>
          <p:cNvSpPr txBox="1"/>
          <p:nvPr/>
        </p:nvSpPr>
        <p:spPr>
          <a:xfrm>
            <a:off x="6463049" y="4534476"/>
            <a:ext cx="1064907" cy="276999"/>
          </a:xfrm>
          <a:prstGeom prst="rect">
            <a:avLst/>
          </a:prstGeom>
          <a:noFill/>
        </p:spPr>
        <p:txBody>
          <a:bodyPr wrap="none" rtlCol="0">
            <a:spAutoFit/>
          </a:bodyPr>
          <a:lstStyle/>
          <a:p>
            <a:r>
              <a:rPr lang="en-US" sz="1200" dirty="0"/>
              <a:t>Section at x=0</a:t>
            </a:r>
          </a:p>
        </p:txBody>
      </p:sp>
      <p:sp>
        <p:nvSpPr>
          <p:cNvPr id="23" name="TextBox 22">
            <a:extLst>
              <a:ext uri="{FF2B5EF4-FFF2-40B4-BE49-F238E27FC236}">
                <a16:creationId xmlns:a16="http://schemas.microsoft.com/office/drawing/2014/main" id="{4AAF6955-EAE0-887F-6BD3-B37086443E40}"/>
              </a:ext>
            </a:extLst>
          </p:cNvPr>
          <p:cNvSpPr txBox="1"/>
          <p:nvPr/>
        </p:nvSpPr>
        <p:spPr>
          <a:xfrm>
            <a:off x="4054528" y="2614815"/>
            <a:ext cx="964495" cy="276999"/>
          </a:xfrm>
          <a:prstGeom prst="rect">
            <a:avLst/>
          </a:prstGeom>
          <a:noFill/>
        </p:spPr>
        <p:txBody>
          <a:bodyPr wrap="none" rtlCol="0">
            <a:spAutoFit/>
          </a:bodyPr>
          <a:lstStyle/>
          <a:p>
            <a:r>
              <a:rPr lang="en-US" sz="1200" dirty="0"/>
              <a:t>Middle - Top</a:t>
            </a:r>
          </a:p>
        </p:txBody>
      </p:sp>
      <p:sp>
        <p:nvSpPr>
          <p:cNvPr id="31" name="Text Placeholder 8">
            <a:extLst>
              <a:ext uri="{FF2B5EF4-FFF2-40B4-BE49-F238E27FC236}">
                <a16:creationId xmlns:a16="http://schemas.microsoft.com/office/drawing/2014/main" id="{33272FF2-DC60-E9A8-7AF6-E553D1051E0C}"/>
              </a:ext>
            </a:extLst>
          </p:cNvPr>
          <p:cNvSpPr>
            <a:spLocks noGrp="1"/>
          </p:cNvSpPr>
          <p:nvPr>
            <p:ph type="body" sz="quarter" idx="12"/>
          </p:nvPr>
        </p:nvSpPr>
        <p:spPr>
          <a:xfrm>
            <a:off x="5607709" y="1265644"/>
            <a:ext cx="2666033" cy="801833"/>
          </a:xfrm>
        </p:spPr>
        <p:txBody>
          <a:bodyPr>
            <a:noAutofit/>
          </a:bodyPr>
          <a:lstStyle/>
          <a:p>
            <a:pPr marL="233355" lvl="1" indent="0">
              <a:buNone/>
            </a:pPr>
            <a:r>
              <a:rPr lang="en-US" sz="1400" b="1" dirty="0"/>
              <a:t>Two</a:t>
            </a:r>
            <a:r>
              <a:rPr lang="en-US" sz="1400" dirty="0"/>
              <a:t> changes to the script:</a:t>
            </a:r>
          </a:p>
          <a:p>
            <a:pPr marL="461955" lvl="1" indent="-228600">
              <a:buFont typeface="+mj-lt"/>
              <a:buAutoNum type="arabicPeriod"/>
            </a:pPr>
            <a:r>
              <a:rPr lang="en-US" sz="1400" dirty="0"/>
              <a:t>Path to the input file</a:t>
            </a:r>
          </a:p>
          <a:p>
            <a:pPr marL="461955" lvl="1" indent="-228600">
              <a:buFont typeface="+mj-lt"/>
              <a:buAutoNum type="arabicPeriod"/>
            </a:pPr>
            <a:r>
              <a:rPr lang="en-US" sz="1400" dirty="0"/>
              <a:t>Extend of the 1D plots </a:t>
            </a:r>
          </a:p>
          <a:p>
            <a:pPr lvl="2"/>
            <a:endParaRPr lang="en-US" sz="1400" dirty="0"/>
          </a:p>
        </p:txBody>
      </p:sp>
    </p:spTree>
    <p:extLst>
      <p:ext uri="{BB962C8B-B14F-4D97-AF65-F5344CB8AC3E}">
        <p14:creationId xmlns:p14="http://schemas.microsoft.com/office/powerpoint/2010/main" val="95574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Bastankah Model, 16 T</a:t>
            </a:r>
          </a:p>
        </p:txBody>
      </p:sp>
      <p:pic>
        <p:nvPicPr>
          <p:cNvPr id="25" name="Picture 24" descr="A picture containing text, screenshot, plot, line&#10;&#10;Description automatically generated">
            <a:extLst>
              <a:ext uri="{FF2B5EF4-FFF2-40B4-BE49-F238E27FC236}">
                <a16:creationId xmlns:a16="http://schemas.microsoft.com/office/drawing/2014/main" id="{EB4049E9-16A0-A05E-A144-D20DE94FBB1C}"/>
              </a:ext>
            </a:extLst>
          </p:cNvPr>
          <p:cNvPicPr>
            <a:picLocks noChangeAspect="1"/>
          </p:cNvPicPr>
          <p:nvPr/>
        </p:nvPicPr>
        <p:blipFill rotWithShape="1">
          <a:blip r:embed="rId2"/>
          <a:srcRect t="9874" r="5635" b="8430"/>
          <a:stretch/>
        </p:blipFill>
        <p:spPr>
          <a:xfrm>
            <a:off x="4416370" y="2029724"/>
            <a:ext cx="3357965" cy="2180346"/>
          </a:xfrm>
          <a:prstGeom prst="rect">
            <a:avLst/>
          </a:prstGeom>
          <a:ln>
            <a:solidFill>
              <a:schemeClr val="tx1"/>
            </a:solidFill>
          </a:ln>
        </p:spPr>
      </p:pic>
      <p:pic>
        <p:nvPicPr>
          <p:cNvPr id="29" name="Picture 28" descr="A picture containing text, screenshot, colorfulness, design&#10;&#10;Description automatically generated">
            <a:extLst>
              <a:ext uri="{FF2B5EF4-FFF2-40B4-BE49-F238E27FC236}">
                <a16:creationId xmlns:a16="http://schemas.microsoft.com/office/drawing/2014/main" id="{D27A7F6C-61A6-509A-26D0-1F365415C817}"/>
              </a:ext>
            </a:extLst>
          </p:cNvPr>
          <p:cNvPicPr>
            <a:picLocks noChangeAspect="1"/>
          </p:cNvPicPr>
          <p:nvPr/>
        </p:nvPicPr>
        <p:blipFill rotWithShape="1">
          <a:blip r:embed="rId3"/>
          <a:srcRect t="13172" b="9008"/>
          <a:stretch/>
        </p:blipFill>
        <p:spPr>
          <a:xfrm>
            <a:off x="1369664" y="3215898"/>
            <a:ext cx="2854548" cy="1666068"/>
          </a:xfrm>
          <a:prstGeom prst="rect">
            <a:avLst/>
          </a:prstGeom>
          <a:ln>
            <a:solidFill>
              <a:schemeClr val="tx1"/>
            </a:solidFill>
          </a:ln>
        </p:spPr>
      </p:pic>
      <p:pic>
        <p:nvPicPr>
          <p:cNvPr id="3" name="Picture 2" descr="A picture containing text, screenshot, colorfulness&#10;&#10;Description automatically generated">
            <a:extLst>
              <a:ext uri="{FF2B5EF4-FFF2-40B4-BE49-F238E27FC236}">
                <a16:creationId xmlns:a16="http://schemas.microsoft.com/office/drawing/2014/main" id="{AD985CE9-52EC-6E0A-E82D-ACFE8F662299}"/>
              </a:ext>
            </a:extLst>
          </p:cNvPr>
          <p:cNvPicPr>
            <a:picLocks noChangeAspect="1"/>
          </p:cNvPicPr>
          <p:nvPr/>
        </p:nvPicPr>
        <p:blipFill rotWithShape="1">
          <a:blip r:embed="rId4"/>
          <a:srcRect t="14125" b="10728"/>
          <a:stretch/>
        </p:blipFill>
        <p:spPr>
          <a:xfrm>
            <a:off x="1369666" y="1511085"/>
            <a:ext cx="2854546" cy="1608813"/>
          </a:xfrm>
          <a:prstGeom prst="rect">
            <a:avLst/>
          </a:prstGeom>
          <a:ln>
            <a:solidFill>
              <a:schemeClr val="tx1"/>
            </a:solidFill>
          </a:ln>
        </p:spPr>
      </p:pic>
      <p:sp>
        <p:nvSpPr>
          <p:cNvPr id="4" name="Text Placeholder 8">
            <a:extLst>
              <a:ext uri="{FF2B5EF4-FFF2-40B4-BE49-F238E27FC236}">
                <a16:creationId xmlns:a16="http://schemas.microsoft.com/office/drawing/2014/main" id="{BD0DCE12-A7F0-7904-F118-A9360E4C31B0}"/>
              </a:ext>
            </a:extLst>
          </p:cNvPr>
          <p:cNvSpPr>
            <a:spLocks noGrp="1"/>
          </p:cNvSpPr>
          <p:nvPr>
            <p:ph type="body" sz="quarter" idx="12"/>
          </p:nvPr>
        </p:nvSpPr>
        <p:spPr>
          <a:xfrm>
            <a:off x="4488330" y="1327145"/>
            <a:ext cx="3202334" cy="532653"/>
          </a:xfrm>
        </p:spPr>
        <p:txBody>
          <a:bodyPr>
            <a:noAutofit/>
          </a:bodyPr>
          <a:lstStyle/>
          <a:p>
            <a:pPr marL="233355" lvl="1" indent="0">
              <a:buNone/>
            </a:pPr>
            <a:r>
              <a:rPr lang="en-US" sz="1400" b="1" dirty="0"/>
              <a:t>One </a:t>
            </a:r>
            <a:r>
              <a:rPr lang="en-US" sz="1400" dirty="0"/>
              <a:t>change from the previous script:</a:t>
            </a:r>
          </a:p>
          <a:p>
            <a:pPr marL="461955" lvl="1" indent="-228600">
              <a:buFont typeface="+mj-lt"/>
              <a:buAutoNum type="arabicPeriod"/>
            </a:pPr>
            <a:r>
              <a:rPr lang="en-US" sz="1400" dirty="0"/>
              <a:t>Path to the input file</a:t>
            </a:r>
          </a:p>
        </p:txBody>
      </p:sp>
    </p:spTree>
    <p:extLst>
      <p:ext uri="{BB962C8B-B14F-4D97-AF65-F5344CB8AC3E}">
        <p14:creationId xmlns:p14="http://schemas.microsoft.com/office/powerpoint/2010/main" val="1816405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6196BE2-9375-4518-A63B-B10EDBD5F311}"/>
              </a:ext>
            </a:extLst>
          </p:cNvPr>
          <p:cNvSpPr>
            <a:spLocks noGrp="1"/>
          </p:cNvSpPr>
          <p:nvPr>
            <p:ph type="body" sz="quarter" idx="12"/>
          </p:nvPr>
        </p:nvSpPr>
        <p:spPr>
          <a:xfrm>
            <a:off x="3466406" y="1070210"/>
            <a:ext cx="5444263" cy="3621087"/>
          </a:xfrm>
        </p:spPr>
        <p:txBody>
          <a:bodyPr>
            <a:normAutofit/>
          </a:bodyPr>
          <a:lstStyle/>
          <a:p>
            <a:r>
              <a:rPr lang="en-US" sz="1800" dirty="0"/>
              <a:t>Write analysis code once to evaluate multiple codes and wake models</a:t>
            </a:r>
          </a:p>
          <a:p>
            <a:r>
              <a:rPr lang="en-US" sz="1800" dirty="0"/>
              <a:t>No analysis in this work here, but this is a clear opportunity for collaboration across institutions</a:t>
            </a:r>
          </a:p>
          <a:p>
            <a:r>
              <a:rPr lang="en-US" sz="1800" dirty="0"/>
              <a:t>Complements the recent proposal in IEA Task 44 to classify wake modeling tools</a:t>
            </a:r>
          </a:p>
          <a:p>
            <a:pPr lvl="1"/>
            <a:r>
              <a:rPr lang="en-US" sz="1800" dirty="0"/>
              <a:t>Potential for reference validation cases</a:t>
            </a:r>
          </a:p>
        </p:txBody>
      </p:sp>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Summary and Conclusions</a:t>
            </a:r>
          </a:p>
        </p:txBody>
      </p:sp>
      <p:pic>
        <p:nvPicPr>
          <p:cNvPr id="3" name="Picture 2" descr="A picture containing text, screenshot, line, rectangle&#10;&#10;Description automatically generated">
            <a:extLst>
              <a:ext uri="{FF2B5EF4-FFF2-40B4-BE49-F238E27FC236}">
                <a16:creationId xmlns:a16="http://schemas.microsoft.com/office/drawing/2014/main" id="{6231A98A-D99A-F734-683A-48414DC8929C}"/>
              </a:ext>
            </a:extLst>
          </p:cNvPr>
          <p:cNvPicPr>
            <a:picLocks noChangeAspect="1"/>
          </p:cNvPicPr>
          <p:nvPr/>
        </p:nvPicPr>
        <p:blipFill>
          <a:blip r:embed="rId2"/>
          <a:stretch>
            <a:fillRect/>
          </a:stretch>
        </p:blipFill>
        <p:spPr>
          <a:xfrm>
            <a:off x="605370" y="2068435"/>
            <a:ext cx="2500474" cy="2729685"/>
          </a:xfrm>
          <a:prstGeom prst="rect">
            <a:avLst/>
          </a:prstGeom>
          <a:ln>
            <a:solidFill>
              <a:schemeClr val="tx1"/>
            </a:solidFill>
          </a:ln>
        </p:spPr>
      </p:pic>
      <p:pic>
        <p:nvPicPr>
          <p:cNvPr id="4" name="Picture 3">
            <a:extLst>
              <a:ext uri="{FF2B5EF4-FFF2-40B4-BE49-F238E27FC236}">
                <a16:creationId xmlns:a16="http://schemas.microsoft.com/office/drawing/2014/main" id="{E6F0FC09-B863-A4D5-7BD7-59346FBF0126}"/>
              </a:ext>
            </a:extLst>
          </p:cNvPr>
          <p:cNvPicPr>
            <a:picLocks noChangeAspect="1"/>
          </p:cNvPicPr>
          <p:nvPr/>
        </p:nvPicPr>
        <p:blipFill>
          <a:blip r:embed="rId3"/>
          <a:stretch>
            <a:fillRect/>
          </a:stretch>
        </p:blipFill>
        <p:spPr>
          <a:xfrm>
            <a:off x="766210" y="951736"/>
            <a:ext cx="2178795" cy="1072106"/>
          </a:xfrm>
          <a:prstGeom prst="rect">
            <a:avLst/>
          </a:prstGeom>
        </p:spPr>
      </p:pic>
    </p:spTree>
    <p:extLst>
      <p:ext uri="{BB962C8B-B14F-4D97-AF65-F5344CB8AC3E}">
        <p14:creationId xmlns:p14="http://schemas.microsoft.com/office/powerpoint/2010/main" val="270618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AD6B65-447B-4254-B18C-C2094A48F782}"/>
              </a:ext>
            </a:extLst>
          </p:cNvPr>
          <p:cNvSpPr>
            <a:spLocks noGrp="1"/>
          </p:cNvSpPr>
          <p:nvPr>
            <p:ph type="title"/>
          </p:nvPr>
        </p:nvSpPr>
        <p:spPr/>
        <p:txBody>
          <a:bodyPr/>
          <a:lstStyle/>
          <a:p>
            <a:r>
              <a:rPr lang="en-US" sz="2000" dirty="0"/>
              <a:t>Thank you!</a:t>
            </a:r>
            <a:br>
              <a:rPr lang="en-US" sz="2000" dirty="0"/>
            </a:br>
            <a:r>
              <a:rPr lang="en-US" sz="2000" dirty="0"/>
              <a:t>Rafael.Mudafort@nrel.gov</a:t>
            </a:r>
          </a:p>
        </p:txBody>
      </p:sp>
    </p:spTree>
    <p:extLst>
      <p:ext uri="{BB962C8B-B14F-4D97-AF65-F5344CB8AC3E}">
        <p14:creationId xmlns:p14="http://schemas.microsoft.com/office/powerpoint/2010/main" val="2695403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Analytical Wake Models</a:t>
            </a:r>
          </a:p>
        </p:txBody>
      </p:sp>
      <p:sp>
        <p:nvSpPr>
          <p:cNvPr id="4" name="TextBox 3">
            <a:extLst>
              <a:ext uri="{FF2B5EF4-FFF2-40B4-BE49-F238E27FC236}">
                <a16:creationId xmlns:a16="http://schemas.microsoft.com/office/drawing/2014/main" id="{B89B72D4-92C6-9E33-A06E-7D2B4FC1BC3C}"/>
              </a:ext>
            </a:extLst>
          </p:cNvPr>
          <p:cNvSpPr txBox="1"/>
          <p:nvPr/>
        </p:nvSpPr>
        <p:spPr>
          <a:xfrm>
            <a:off x="1837038" y="1279088"/>
            <a:ext cx="5469925" cy="3046988"/>
          </a:xfrm>
          <a:prstGeom prst="rect">
            <a:avLst/>
          </a:prstGeom>
          <a:noFill/>
        </p:spPr>
        <p:txBody>
          <a:bodyPr wrap="square" rtlCol="0">
            <a:spAutoFit/>
          </a:bodyPr>
          <a:lstStyle/>
          <a:p>
            <a:r>
              <a:rPr lang="en-US" dirty="0">
                <a:latin typeface="AvenirNextLTPro"/>
              </a:rPr>
              <a:t>“</a:t>
            </a:r>
            <a:r>
              <a:rPr lang="en-US" b="1" dirty="0">
                <a:latin typeface="AvenirNextLTPro"/>
              </a:rPr>
              <a:t>DNV believes that successful design and implementation of wind farm control relies on the accuracy of analytical techniques and models</a:t>
            </a:r>
            <a:r>
              <a:rPr lang="en-US" dirty="0">
                <a:latin typeface="AvenirNextLTPro"/>
              </a:rPr>
              <a:t>, and on their validation against experimental data. Since every model comes with some degree of approximation, DNV considers the quantification of uncertainty in the analytical predictions to be a key step on the route to bankability of wind farm control.”</a:t>
            </a:r>
            <a:endParaRPr lang="en-US" dirty="0"/>
          </a:p>
          <a:p>
            <a:endParaRPr lang="en-US" dirty="0"/>
          </a:p>
          <a:p>
            <a:r>
              <a:rPr lang="en-US" sz="1000" dirty="0">
                <a:latin typeface="Calibri" panose="020F0502020204030204" pitchFamily="34" charset="0"/>
                <a:ea typeface="Calibri" panose="020F0502020204030204" pitchFamily="34" charset="0"/>
                <a:cs typeface="Times New Roman" panose="02020603050405020304" pitchFamily="18" charset="0"/>
              </a:rPr>
              <a:t>Wind farm control: The route to bankability</a:t>
            </a:r>
          </a:p>
          <a:p>
            <a:r>
              <a:rPr lang="en-US" sz="1000" dirty="0">
                <a:latin typeface="Calibri" panose="020F0502020204030204" pitchFamily="34" charset="0"/>
                <a:ea typeface="Calibri" panose="020F0502020204030204" pitchFamily="34" charset="0"/>
                <a:cs typeface="Times New Roman" panose="02020603050405020304" pitchFamily="18" charset="0"/>
              </a:rPr>
              <a:t>DNV position paper, 2021</a:t>
            </a:r>
          </a:p>
          <a:p>
            <a:r>
              <a:rPr lang="en-US" sz="1000" dirty="0">
                <a:latin typeface="Calibri" panose="020F0502020204030204" pitchFamily="34" charset="0"/>
                <a:ea typeface="Calibri" panose="020F0502020204030204" pitchFamily="34" charset="0"/>
                <a:cs typeface="Times New Roman" panose="02020603050405020304" pitchFamily="18" charset="0"/>
              </a:rPr>
              <a:t>https://</a:t>
            </a:r>
            <a:r>
              <a:rPr lang="en-US" sz="1000" dirty="0" err="1">
                <a:latin typeface="Calibri" panose="020F0502020204030204" pitchFamily="34" charset="0"/>
                <a:ea typeface="Calibri" panose="020F0502020204030204" pitchFamily="34" charset="0"/>
                <a:cs typeface="Times New Roman" panose="02020603050405020304" pitchFamily="18" charset="0"/>
              </a:rPr>
              <a:t>www.dnv.com</a:t>
            </a:r>
            <a:r>
              <a:rPr lang="en-US" sz="1000" dirty="0">
                <a:latin typeface="Calibri" panose="020F0502020204030204" pitchFamily="34" charset="0"/>
                <a:ea typeface="Calibri" panose="020F0502020204030204" pitchFamily="34" charset="0"/>
                <a:cs typeface="Times New Roman" panose="02020603050405020304" pitchFamily="18" charset="0"/>
              </a:rPr>
              <a:t>/Publications/wind-farm-control-198162</a:t>
            </a:r>
          </a:p>
        </p:txBody>
      </p:sp>
    </p:spTree>
    <p:extLst>
      <p:ext uri="{BB962C8B-B14F-4D97-AF65-F5344CB8AC3E}">
        <p14:creationId xmlns:p14="http://schemas.microsoft.com/office/powerpoint/2010/main" val="42842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B9C91488-6444-2F04-6754-3254DCE464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3718" y="2077551"/>
            <a:ext cx="1533883" cy="991911"/>
          </a:xfrm>
          <a:prstGeom prst="rect">
            <a:avLst/>
          </a:prstGeom>
        </p:spPr>
      </p:pic>
      <p:grpSp>
        <p:nvGrpSpPr>
          <p:cNvPr id="34" name="Group 33">
            <a:extLst>
              <a:ext uri="{FF2B5EF4-FFF2-40B4-BE49-F238E27FC236}">
                <a16:creationId xmlns:a16="http://schemas.microsoft.com/office/drawing/2014/main" id="{AB65A68C-90D3-619C-BF9F-BAEAD0685F77}"/>
              </a:ext>
            </a:extLst>
          </p:cNvPr>
          <p:cNvGrpSpPr/>
          <p:nvPr/>
        </p:nvGrpSpPr>
        <p:grpSpPr>
          <a:xfrm>
            <a:off x="5890051" y="2093536"/>
            <a:ext cx="1654517" cy="1037568"/>
            <a:chOff x="220859" y="1783618"/>
            <a:chExt cx="2295687" cy="1358990"/>
          </a:xfrm>
        </p:grpSpPr>
        <p:pic>
          <p:nvPicPr>
            <p:cNvPr id="35" name="Picture 34">
              <a:extLst>
                <a:ext uri="{FF2B5EF4-FFF2-40B4-BE49-F238E27FC236}">
                  <a16:creationId xmlns:a16="http://schemas.microsoft.com/office/drawing/2014/main" id="{0FB7F213-D79F-0FA3-1F83-BBCDC8EC321B}"/>
                </a:ext>
              </a:extLst>
            </p:cNvPr>
            <p:cNvPicPr>
              <a:picLocks noChangeAspect="1"/>
            </p:cNvPicPr>
            <p:nvPr/>
          </p:nvPicPr>
          <p:blipFill>
            <a:blip r:embed="rId4"/>
            <a:stretch>
              <a:fillRect/>
            </a:stretch>
          </p:blipFill>
          <p:spPr>
            <a:xfrm>
              <a:off x="220859" y="1783618"/>
              <a:ext cx="2295687" cy="1147844"/>
            </a:xfrm>
            <a:prstGeom prst="rect">
              <a:avLst/>
            </a:prstGeom>
          </p:spPr>
        </p:pic>
        <p:sp>
          <p:nvSpPr>
            <p:cNvPr id="36" name="TextBox 35">
              <a:extLst>
                <a:ext uri="{FF2B5EF4-FFF2-40B4-BE49-F238E27FC236}">
                  <a16:creationId xmlns:a16="http://schemas.microsoft.com/office/drawing/2014/main" id="{080D0C72-C2FB-FD64-CCE3-5928BBFEBCE4}"/>
                </a:ext>
              </a:extLst>
            </p:cNvPr>
            <p:cNvSpPr txBox="1"/>
            <p:nvPr/>
          </p:nvSpPr>
          <p:spPr>
            <a:xfrm>
              <a:off x="956698" y="2658863"/>
              <a:ext cx="1143333" cy="483745"/>
            </a:xfrm>
            <a:prstGeom prst="rect">
              <a:avLst/>
            </a:prstGeom>
            <a:noFill/>
          </p:spPr>
          <p:txBody>
            <a:bodyPr wrap="none" rtlCol="0">
              <a:spAutoFit/>
            </a:bodyPr>
            <a:lstStyle/>
            <a:p>
              <a:r>
                <a:rPr lang="en-US" dirty="0">
                  <a:solidFill>
                    <a:srgbClr val="000000"/>
                  </a:solidFill>
                  <a:latin typeface="-apple-system"/>
                </a:rPr>
                <a:t>FLORIS</a:t>
              </a:r>
            </a:p>
          </p:txBody>
        </p:sp>
      </p:grpSp>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Analytical Wake Models</a:t>
            </a:r>
          </a:p>
        </p:txBody>
      </p:sp>
      <p:pic>
        <p:nvPicPr>
          <p:cNvPr id="38" name="Graphic 37">
            <a:extLst>
              <a:ext uri="{FF2B5EF4-FFF2-40B4-BE49-F238E27FC236}">
                <a16:creationId xmlns:a16="http://schemas.microsoft.com/office/drawing/2014/main" id="{5383A399-6423-FCF1-00B6-5F3D1677FD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1007" y="2056096"/>
            <a:ext cx="1438736" cy="1025099"/>
          </a:xfrm>
          <a:prstGeom prst="rect">
            <a:avLst/>
          </a:prstGeom>
        </p:spPr>
      </p:pic>
      <p:grpSp>
        <p:nvGrpSpPr>
          <p:cNvPr id="42" name="Group 41">
            <a:extLst>
              <a:ext uri="{FF2B5EF4-FFF2-40B4-BE49-F238E27FC236}">
                <a16:creationId xmlns:a16="http://schemas.microsoft.com/office/drawing/2014/main" id="{B404E9F5-9E03-7B9B-5CCF-70F285CAE2D3}"/>
              </a:ext>
            </a:extLst>
          </p:cNvPr>
          <p:cNvGrpSpPr/>
          <p:nvPr/>
        </p:nvGrpSpPr>
        <p:grpSpPr>
          <a:xfrm>
            <a:off x="2639459" y="1289217"/>
            <a:ext cx="3864608" cy="3526769"/>
            <a:chOff x="1496459" y="1289216"/>
            <a:chExt cx="3864608" cy="3526769"/>
          </a:xfrm>
        </p:grpSpPr>
        <p:grpSp>
          <p:nvGrpSpPr>
            <p:cNvPr id="40" name="Group 39">
              <a:extLst>
                <a:ext uri="{FF2B5EF4-FFF2-40B4-BE49-F238E27FC236}">
                  <a16:creationId xmlns:a16="http://schemas.microsoft.com/office/drawing/2014/main" id="{60A735BF-B84E-622F-3888-FC3B60C2C3E9}"/>
                </a:ext>
              </a:extLst>
            </p:cNvPr>
            <p:cNvGrpSpPr/>
            <p:nvPr/>
          </p:nvGrpSpPr>
          <p:grpSpPr>
            <a:xfrm>
              <a:off x="1496459" y="1289216"/>
              <a:ext cx="3864608" cy="3526769"/>
              <a:chOff x="1496459" y="1289216"/>
              <a:chExt cx="3864608" cy="3526769"/>
            </a:xfrm>
          </p:grpSpPr>
          <p:grpSp>
            <p:nvGrpSpPr>
              <p:cNvPr id="33" name="Group 32">
                <a:extLst>
                  <a:ext uri="{FF2B5EF4-FFF2-40B4-BE49-F238E27FC236}">
                    <a16:creationId xmlns:a16="http://schemas.microsoft.com/office/drawing/2014/main" id="{E7107D67-AFBF-A3D1-1D49-E8D502A73638}"/>
                  </a:ext>
                </a:extLst>
              </p:cNvPr>
              <p:cNvGrpSpPr/>
              <p:nvPr/>
            </p:nvGrpSpPr>
            <p:grpSpPr>
              <a:xfrm>
                <a:off x="1496459" y="1289216"/>
                <a:ext cx="3864608" cy="3526769"/>
                <a:chOff x="1496459" y="1289216"/>
                <a:chExt cx="3864608" cy="3526769"/>
              </a:xfrm>
            </p:grpSpPr>
            <p:sp>
              <p:nvSpPr>
                <p:cNvPr id="32" name="Oval 31">
                  <a:extLst>
                    <a:ext uri="{FF2B5EF4-FFF2-40B4-BE49-F238E27FC236}">
                      <a16:creationId xmlns:a16="http://schemas.microsoft.com/office/drawing/2014/main" id="{8234495D-1254-5246-7E0A-E12E4213E3C8}"/>
                    </a:ext>
                  </a:extLst>
                </p:cNvPr>
                <p:cNvSpPr/>
                <p:nvPr/>
              </p:nvSpPr>
              <p:spPr>
                <a:xfrm rot="1807094">
                  <a:off x="1496459" y="1324370"/>
                  <a:ext cx="2799608" cy="2155982"/>
                </a:xfrm>
                <a:prstGeom prst="ellipse">
                  <a:avLst/>
                </a:prstGeom>
                <a:solidFill>
                  <a:srgbClr val="FF0000">
                    <a:alpha val="9804"/>
                  </a:srgb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508F23B2-9D2E-32D9-541D-15EC2E0370AE}"/>
                    </a:ext>
                  </a:extLst>
                </p:cNvPr>
                <p:cNvGrpSpPr/>
                <p:nvPr/>
              </p:nvGrpSpPr>
              <p:grpSpPr>
                <a:xfrm>
                  <a:off x="2315079" y="1289216"/>
                  <a:ext cx="3045988" cy="3526769"/>
                  <a:chOff x="1169606" y="1234214"/>
                  <a:chExt cx="3045988" cy="3526769"/>
                </a:xfrm>
              </p:grpSpPr>
              <p:sp>
                <p:nvSpPr>
                  <p:cNvPr id="24" name="Oval 23">
                    <a:extLst>
                      <a:ext uri="{FF2B5EF4-FFF2-40B4-BE49-F238E27FC236}">
                        <a16:creationId xmlns:a16="http://schemas.microsoft.com/office/drawing/2014/main" id="{09D68839-E594-D322-AC6A-A03B13FFE3AD}"/>
                      </a:ext>
                    </a:extLst>
                  </p:cNvPr>
                  <p:cNvSpPr/>
                  <p:nvPr/>
                </p:nvSpPr>
                <p:spPr>
                  <a:xfrm rot="19805198">
                    <a:off x="1415986" y="1234214"/>
                    <a:ext cx="2799608" cy="2155982"/>
                  </a:xfrm>
                  <a:prstGeom prst="ellipse">
                    <a:avLst/>
                  </a:prstGeom>
                  <a:solidFill>
                    <a:srgbClr val="0000FF">
                      <a:alpha val="9804"/>
                    </a:srgbClr>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61C6E99-76C6-C8D8-4286-FD58CE109E33}"/>
                      </a:ext>
                    </a:extLst>
                  </p:cNvPr>
                  <p:cNvSpPr/>
                  <p:nvPr/>
                </p:nvSpPr>
                <p:spPr>
                  <a:xfrm rot="16200000">
                    <a:off x="847793" y="2283188"/>
                    <a:ext cx="2799608" cy="2155982"/>
                  </a:xfrm>
                  <a:prstGeom prst="ellipse">
                    <a:avLst/>
                  </a:prstGeom>
                  <a:solidFill>
                    <a:srgbClr val="008000">
                      <a:alpha val="9804"/>
                    </a:srgbClr>
                  </a:solidFill>
                  <a:ln>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62EAEEB-A565-0B56-AC94-8B7928B33237}"/>
                      </a:ext>
                    </a:extLst>
                  </p:cNvPr>
                  <p:cNvSpPr txBox="1"/>
                  <p:nvPr/>
                </p:nvSpPr>
                <p:spPr>
                  <a:xfrm>
                    <a:off x="1933891" y="2186366"/>
                    <a:ext cx="617477" cy="276999"/>
                  </a:xfrm>
                  <a:prstGeom prst="rect">
                    <a:avLst/>
                  </a:prstGeom>
                  <a:noFill/>
                  <a:ln>
                    <a:noFill/>
                  </a:ln>
                </p:spPr>
                <p:txBody>
                  <a:bodyPr wrap="none" rtlCol="0">
                    <a:spAutoFit/>
                  </a:bodyPr>
                  <a:lstStyle/>
                  <a:p>
                    <a:r>
                      <a:rPr lang="en-US" sz="1200" dirty="0"/>
                      <a:t>Jensen</a:t>
                    </a:r>
                  </a:p>
                </p:txBody>
              </p:sp>
              <p:sp>
                <p:nvSpPr>
                  <p:cNvPr id="13" name="TextBox 12">
                    <a:extLst>
                      <a:ext uri="{FF2B5EF4-FFF2-40B4-BE49-F238E27FC236}">
                        <a16:creationId xmlns:a16="http://schemas.microsoft.com/office/drawing/2014/main" id="{033001A3-FC14-B484-83E0-705795D60747}"/>
                      </a:ext>
                    </a:extLst>
                  </p:cNvPr>
                  <p:cNvSpPr txBox="1"/>
                  <p:nvPr/>
                </p:nvSpPr>
                <p:spPr>
                  <a:xfrm>
                    <a:off x="1825592" y="2484627"/>
                    <a:ext cx="846450" cy="276999"/>
                  </a:xfrm>
                  <a:prstGeom prst="rect">
                    <a:avLst/>
                  </a:prstGeom>
                  <a:noFill/>
                </p:spPr>
                <p:txBody>
                  <a:bodyPr wrap="none" rtlCol="0">
                    <a:spAutoFit/>
                  </a:bodyPr>
                  <a:lstStyle/>
                  <a:p>
                    <a:r>
                      <a:rPr lang="en-US" sz="1200" dirty="0"/>
                      <a:t>Bastankah</a:t>
                    </a:r>
                  </a:p>
                </p:txBody>
              </p:sp>
              <p:sp>
                <p:nvSpPr>
                  <p:cNvPr id="17" name="TextBox 16">
                    <a:extLst>
                      <a:ext uri="{FF2B5EF4-FFF2-40B4-BE49-F238E27FC236}">
                        <a16:creationId xmlns:a16="http://schemas.microsoft.com/office/drawing/2014/main" id="{84C20707-6A40-E656-13C5-6A6E8D8CB6DC}"/>
                      </a:ext>
                    </a:extLst>
                  </p:cNvPr>
                  <p:cNvSpPr txBox="1"/>
                  <p:nvPr/>
                </p:nvSpPr>
                <p:spPr>
                  <a:xfrm>
                    <a:off x="1811422" y="2785133"/>
                    <a:ext cx="861454" cy="276999"/>
                  </a:xfrm>
                  <a:prstGeom prst="rect">
                    <a:avLst/>
                  </a:prstGeom>
                  <a:noFill/>
                </p:spPr>
                <p:txBody>
                  <a:bodyPr wrap="none" rtlCol="0">
                    <a:spAutoFit/>
                  </a:bodyPr>
                  <a:lstStyle/>
                  <a:p>
                    <a:r>
                      <a:rPr lang="en-US" sz="1200" dirty="0"/>
                      <a:t>TurbOPark</a:t>
                    </a:r>
                  </a:p>
                </p:txBody>
              </p:sp>
              <p:sp>
                <p:nvSpPr>
                  <p:cNvPr id="14" name="TextBox 13">
                    <a:extLst>
                      <a:ext uri="{FF2B5EF4-FFF2-40B4-BE49-F238E27FC236}">
                        <a16:creationId xmlns:a16="http://schemas.microsoft.com/office/drawing/2014/main" id="{D5FA6F50-C2C5-3885-DC9E-767910641166}"/>
                      </a:ext>
                    </a:extLst>
                  </p:cNvPr>
                  <p:cNvSpPr txBox="1"/>
                  <p:nvPr/>
                </p:nvSpPr>
                <p:spPr>
                  <a:xfrm>
                    <a:off x="1871058" y="1560883"/>
                    <a:ext cx="856709" cy="461665"/>
                  </a:xfrm>
                  <a:prstGeom prst="rect">
                    <a:avLst/>
                  </a:prstGeom>
                  <a:noFill/>
                </p:spPr>
                <p:txBody>
                  <a:bodyPr wrap="none" rtlCol="0">
                    <a:spAutoFit/>
                  </a:bodyPr>
                  <a:lstStyle/>
                  <a:p>
                    <a:r>
                      <a:rPr lang="en-US" sz="1200" dirty="0"/>
                      <a:t>Niayifar /</a:t>
                    </a:r>
                  </a:p>
                  <a:p>
                    <a:r>
                      <a:rPr lang="en-US" sz="1200" dirty="0"/>
                      <a:t>Porte-</a:t>
                    </a:r>
                    <a:r>
                      <a:rPr lang="en-US" sz="1200" dirty="0" err="1"/>
                      <a:t>Agel</a:t>
                    </a:r>
                    <a:endParaRPr lang="en-US" sz="1200" dirty="0"/>
                  </a:p>
                </p:txBody>
              </p:sp>
              <p:sp>
                <p:nvSpPr>
                  <p:cNvPr id="16" name="TextBox 15">
                    <a:extLst>
                      <a:ext uri="{FF2B5EF4-FFF2-40B4-BE49-F238E27FC236}">
                        <a16:creationId xmlns:a16="http://schemas.microsoft.com/office/drawing/2014/main" id="{CB83A74E-AE09-7AE1-A4DE-D33B11F43B8C}"/>
                      </a:ext>
                    </a:extLst>
                  </p:cNvPr>
                  <p:cNvSpPr txBox="1"/>
                  <p:nvPr/>
                </p:nvSpPr>
                <p:spPr>
                  <a:xfrm>
                    <a:off x="3235271" y="1622629"/>
                    <a:ext cx="428322" cy="276999"/>
                  </a:xfrm>
                  <a:prstGeom prst="rect">
                    <a:avLst/>
                  </a:prstGeom>
                  <a:noFill/>
                </p:spPr>
                <p:txBody>
                  <a:bodyPr wrap="none" rtlCol="0">
                    <a:spAutoFit/>
                  </a:bodyPr>
                  <a:lstStyle/>
                  <a:p>
                    <a:r>
                      <a:rPr lang="en-US" sz="1200" dirty="0"/>
                      <a:t>GCL</a:t>
                    </a:r>
                  </a:p>
                </p:txBody>
              </p:sp>
              <p:sp>
                <p:nvSpPr>
                  <p:cNvPr id="18" name="TextBox 17">
                    <a:extLst>
                      <a:ext uri="{FF2B5EF4-FFF2-40B4-BE49-F238E27FC236}">
                        <a16:creationId xmlns:a16="http://schemas.microsoft.com/office/drawing/2014/main" id="{0790AB86-3937-F24E-054C-88AE3CA4676C}"/>
                      </a:ext>
                    </a:extLst>
                  </p:cNvPr>
                  <p:cNvSpPr txBox="1"/>
                  <p:nvPr/>
                </p:nvSpPr>
                <p:spPr>
                  <a:xfrm>
                    <a:off x="3197026" y="2192523"/>
                    <a:ext cx="496931" cy="276999"/>
                  </a:xfrm>
                  <a:prstGeom prst="rect">
                    <a:avLst/>
                  </a:prstGeom>
                  <a:noFill/>
                </p:spPr>
                <p:txBody>
                  <a:bodyPr wrap="none" rtlCol="0">
                    <a:spAutoFit/>
                  </a:bodyPr>
                  <a:lstStyle/>
                  <a:p>
                    <a:r>
                      <a:rPr lang="en-US" sz="1200" dirty="0" err="1"/>
                      <a:t>Zong</a:t>
                    </a:r>
                    <a:endParaRPr lang="en-US" sz="1200" dirty="0"/>
                  </a:p>
                </p:txBody>
              </p:sp>
              <p:sp>
                <p:nvSpPr>
                  <p:cNvPr id="15" name="TextBox 14">
                    <a:extLst>
                      <a:ext uri="{FF2B5EF4-FFF2-40B4-BE49-F238E27FC236}">
                        <a16:creationId xmlns:a16="http://schemas.microsoft.com/office/drawing/2014/main" id="{D7E62898-6C01-DBF8-9443-BCEEC1C9433B}"/>
                      </a:ext>
                    </a:extLst>
                  </p:cNvPr>
                  <p:cNvSpPr txBox="1"/>
                  <p:nvPr/>
                </p:nvSpPr>
                <p:spPr>
                  <a:xfrm>
                    <a:off x="3316435" y="1926346"/>
                    <a:ext cx="485005" cy="276999"/>
                  </a:xfrm>
                  <a:prstGeom prst="rect">
                    <a:avLst/>
                  </a:prstGeom>
                  <a:noFill/>
                </p:spPr>
                <p:txBody>
                  <a:bodyPr wrap="none" rtlCol="0">
                    <a:spAutoFit/>
                  </a:bodyPr>
                  <a:lstStyle/>
                  <a:p>
                    <a:r>
                      <a:rPr lang="en-US" sz="1200" dirty="0" err="1"/>
                      <a:t>Fuga</a:t>
                    </a:r>
                    <a:endParaRPr lang="en-US" sz="1200" dirty="0"/>
                  </a:p>
                </p:txBody>
              </p:sp>
              <p:sp>
                <p:nvSpPr>
                  <p:cNvPr id="19" name="TextBox 18">
                    <a:extLst>
                      <a:ext uri="{FF2B5EF4-FFF2-40B4-BE49-F238E27FC236}">
                        <a16:creationId xmlns:a16="http://schemas.microsoft.com/office/drawing/2014/main" id="{40BAE99F-B177-AA4D-BE5A-55AE27CA0762}"/>
                      </a:ext>
                    </a:extLst>
                  </p:cNvPr>
                  <p:cNvSpPr txBox="1"/>
                  <p:nvPr/>
                </p:nvSpPr>
                <p:spPr>
                  <a:xfrm>
                    <a:off x="1631863" y="3866070"/>
                    <a:ext cx="1332416" cy="276999"/>
                  </a:xfrm>
                  <a:prstGeom prst="rect">
                    <a:avLst/>
                  </a:prstGeom>
                  <a:noFill/>
                </p:spPr>
                <p:txBody>
                  <a:bodyPr wrap="none" rtlCol="0">
                    <a:spAutoFit/>
                  </a:bodyPr>
                  <a:lstStyle/>
                  <a:p>
                    <a:r>
                      <a:rPr lang="en-US" sz="1200" dirty="0"/>
                      <a:t>Gauss-Curl Hybrid</a:t>
                    </a:r>
                  </a:p>
                </p:txBody>
              </p:sp>
              <p:sp>
                <p:nvSpPr>
                  <p:cNvPr id="20" name="TextBox 19">
                    <a:extLst>
                      <a:ext uri="{FF2B5EF4-FFF2-40B4-BE49-F238E27FC236}">
                        <a16:creationId xmlns:a16="http://schemas.microsoft.com/office/drawing/2014/main" id="{7D8D283C-138F-CE6A-52AC-5DE986736DC1}"/>
                      </a:ext>
                    </a:extLst>
                  </p:cNvPr>
                  <p:cNvSpPr txBox="1"/>
                  <p:nvPr/>
                </p:nvSpPr>
                <p:spPr>
                  <a:xfrm>
                    <a:off x="1730799" y="4163935"/>
                    <a:ext cx="1163780" cy="276999"/>
                  </a:xfrm>
                  <a:prstGeom prst="rect">
                    <a:avLst/>
                  </a:prstGeom>
                  <a:noFill/>
                </p:spPr>
                <p:txBody>
                  <a:bodyPr wrap="none" rtlCol="0">
                    <a:spAutoFit/>
                  </a:bodyPr>
                  <a:lstStyle/>
                  <a:p>
                    <a:r>
                      <a:rPr lang="en-US" sz="1200" dirty="0"/>
                      <a:t>Empirical gauss</a:t>
                    </a:r>
                  </a:p>
                </p:txBody>
              </p:sp>
              <p:sp>
                <p:nvSpPr>
                  <p:cNvPr id="21" name="TextBox 20">
                    <a:extLst>
                      <a:ext uri="{FF2B5EF4-FFF2-40B4-BE49-F238E27FC236}">
                        <a16:creationId xmlns:a16="http://schemas.microsoft.com/office/drawing/2014/main" id="{169D7D6B-C37E-9042-1532-0CEE77AFD157}"/>
                      </a:ext>
                    </a:extLst>
                  </p:cNvPr>
                  <p:cNvSpPr txBox="1"/>
                  <p:nvPr/>
                </p:nvSpPr>
                <p:spPr>
                  <a:xfrm>
                    <a:off x="1691015" y="3568928"/>
                    <a:ext cx="1202958" cy="276999"/>
                  </a:xfrm>
                  <a:prstGeom prst="rect">
                    <a:avLst/>
                  </a:prstGeom>
                  <a:noFill/>
                </p:spPr>
                <p:txBody>
                  <a:bodyPr wrap="none" rtlCol="0">
                    <a:spAutoFit/>
                  </a:bodyPr>
                  <a:lstStyle/>
                  <a:p>
                    <a:r>
                      <a:rPr lang="en-US" sz="1200" dirty="0"/>
                      <a:t>Cumulative Curl</a:t>
                    </a:r>
                  </a:p>
                </p:txBody>
              </p:sp>
            </p:grpSp>
          </p:grpSp>
          <p:sp>
            <p:nvSpPr>
              <p:cNvPr id="39" name="TextBox 38">
                <a:extLst>
                  <a:ext uri="{FF2B5EF4-FFF2-40B4-BE49-F238E27FC236}">
                    <a16:creationId xmlns:a16="http://schemas.microsoft.com/office/drawing/2014/main" id="{80159F83-2741-2C2D-042A-3F57D1D53061}"/>
                  </a:ext>
                </a:extLst>
              </p:cNvPr>
              <p:cNvSpPr txBox="1"/>
              <p:nvPr/>
            </p:nvSpPr>
            <p:spPr>
              <a:xfrm>
                <a:off x="1865846" y="1641900"/>
                <a:ext cx="994118" cy="276999"/>
              </a:xfrm>
              <a:prstGeom prst="rect">
                <a:avLst/>
              </a:prstGeom>
              <a:noFill/>
            </p:spPr>
            <p:txBody>
              <a:bodyPr wrap="none" rtlCol="0">
                <a:spAutoFit/>
              </a:bodyPr>
              <a:lstStyle/>
              <a:p>
                <a:r>
                  <a:rPr lang="en-US" sz="1200" dirty="0"/>
                  <a:t>TurbOPark IX</a:t>
                </a:r>
              </a:p>
            </p:txBody>
          </p:sp>
        </p:grpSp>
        <p:sp>
          <p:nvSpPr>
            <p:cNvPr id="41" name="TextBox 40">
              <a:extLst>
                <a:ext uri="{FF2B5EF4-FFF2-40B4-BE49-F238E27FC236}">
                  <a16:creationId xmlns:a16="http://schemas.microsoft.com/office/drawing/2014/main" id="{54D3F827-4FA6-2D40-E420-DC6C54093A63}"/>
                </a:ext>
              </a:extLst>
            </p:cNvPr>
            <p:cNvSpPr txBox="1"/>
            <p:nvPr/>
          </p:nvSpPr>
          <p:spPr>
            <a:xfrm>
              <a:off x="3732909" y="1432761"/>
              <a:ext cx="1168846" cy="276999"/>
            </a:xfrm>
            <a:prstGeom prst="rect">
              <a:avLst/>
            </a:prstGeom>
            <a:noFill/>
          </p:spPr>
          <p:txBody>
            <a:bodyPr wrap="none" rtlCol="0">
              <a:spAutoFit/>
            </a:bodyPr>
            <a:lstStyle/>
            <a:p>
              <a:r>
                <a:rPr lang="en-US" sz="1200" dirty="0" err="1"/>
                <a:t>Carbajo</a:t>
              </a:r>
              <a:r>
                <a:rPr lang="en-US" sz="1200" dirty="0"/>
                <a:t> Fuertes</a:t>
              </a:r>
            </a:p>
          </p:txBody>
        </p:sp>
      </p:grpSp>
      <p:sp>
        <p:nvSpPr>
          <p:cNvPr id="43" name="TextBox 42">
            <a:extLst>
              <a:ext uri="{FF2B5EF4-FFF2-40B4-BE49-F238E27FC236}">
                <a16:creationId xmlns:a16="http://schemas.microsoft.com/office/drawing/2014/main" id="{16FA8708-935D-052E-BE63-977E3EA19B68}"/>
              </a:ext>
            </a:extLst>
          </p:cNvPr>
          <p:cNvSpPr txBox="1"/>
          <p:nvPr/>
        </p:nvSpPr>
        <p:spPr>
          <a:xfrm>
            <a:off x="4800601" y="118562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9876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750"/>
                                  </p:stCondLst>
                                  <p:childTnLst>
                                    <p:set>
                                      <p:cBhvr>
                                        <p:cTn id="6" dur="1" fill="hold">
                                          <p:stCondLst>
                                            <p:cond delay="0"/>
                                          </p:stCondLst>
                                        </p:cTn>
                                        <p:tgtEl>
                                          <p:spTgt spid="42"/>
                                        </p:tgtEl>
                                        <p:attrNameLst>
                                          <p:attrName>style.visibility</p:attrName>
                                        </p:attrNameLst>
                                      </p:cBhvr>
                                      <p:to>
                                        <p:strVal val="visible"/>
                                      </p:to>
                                    </p:set>
                                  </p:childTnLst>
                                </p:cTn>
                              </p:par>
                              <p:par>
                                <p:cTn id="7" presetID="42" presetClass="path" presetSubtype="0" decel="50000" fill="hold" nodeType="withEffect">
                                  <p:stCondLst>
                                    <p:cond delay="0"/>
                                  </p:stCondLst>
                                  <p:childTnLst>
                                    <p:animMotion origin="layout" path="M 1.94444E-6 -2.71605E-6 L 0.29132 -0.18919 " pathEditMode="relative" rAng="0" ptsTypes="AA">
                                      <p:cBhvr>
                                        <p:cTn id="8" dur="1000" fill="hold"/>
                                        <p:tgtEl>
                                          <p:spTgt spid="38"/>
                                        </p:tgtEl>
                                        <p:attrNameLst>
                                          <p:attrName>ppt_x</p:attrName>
                                          <p:attrName>ppt_y</p:attrName>
                                        </p:attrNameLst>
                                      </p:cBhvr>
                                      <p:rCtr x="14566" y="-9475"/>
                                    </p:animMotion>
                                  </p:childTnLst>
                                </p:cTn>
                              </p:par>
                              <p:par>
                                <p:cTn id="9" presetID="42" presetClass="path" presetSubtype="0" decel="50000" fill="hold" nodeType="withEffect">
                                  <p:stCondLst>
                                    <p:cond delay="0"/>
                                  </p:stCondLst>
                                  <p:childTnLst>
                                    <p:animMotion origin="layout" path="M 1.38889E-6 3.95062E-6 L -0.05712 0.31265 " pathEditMode="relative" rAng="0" ptsTypes="AA">
                                      <p:cBhvr>
                                        <p:cTn id="10" dur="1000" fill="hold"/>
                                        <p:tgtEl>
                                          <p:spTgt spid="34"/>
                                        </p:tgtEl>
                                        <p:attrNameLst>
                                          <p:attrName>ppt_x</p:attrName>
                                          <p:attrName>ppt_y</p:attrName>
                                        </p:attrNameLst>
                                      </p:cBhvr>
                                      <p:rCtr x="-2865" y="15617"/>
                                    </p:animMotion>
                                  </p:childTnLst>
                                </p:cTn>
                              </p:par>
                              <p:par>
                                <p:cTn id="11" presetID="42" presetClass="path" presetSubtype="0" decel="50000" fill="hold" nodeType="withEffect">
                                  <p:stCondLst>
                                    <p:cond delay="0"/>
                                  </p:stCondLst>
                                  <p:childTnLst>
                                    <p:animMotion origin="layout" path="M 0 1.35802E-6 L -0.04983 -0.17469 " pathEditMode="relative" rAng="0" ptsTypes="AA">
                                      <p:cBhvr>
                                        <p:cTn id="12" dur="1000" fill="hold"/>
                                        <p:tgtEl>
                                          <p:spTgt spid="37"/>
                                        </p:tgtEl>
                                        <p:attrNameLst>
                                          <p:attrName>ppt_x</p:attrName>
                                          <p:attrName>ppt_y</p:attrName>
                                        </p:attrNameLst>
                                      </p:cBhvr>
                                      <p:rCtr x="-2500" y="-87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6196BE2-9375-4518-A63B-B10EDBD5F311}"/>
              </a:ext>
            </a:extLst>
          </p:cNvPr>
          <p:cNvSpPr>
            <a:spLocks noGrp="1"/>
          </p:cNvSpPr>
          <p:nvPr>
            <p:ph type="body" sz="quarter" idx="12"/>
          </p:nvPr>
        </p:nvSpPr>
        <p:spPr>
          <a:xfrm>
            <a:off x="5057185" y="1658523"/>
            <a:ext cx="2864750" cy="1644807"/>
          </a:xfrm>
        </p:spPr>
        <p:txBody>
          <a:bodyPr>
            <a:normAutofit fontScale="92500" lnSpcReduction="10000"/>
          </a:bodyPr>
          <a:lstStyle/>
          <a:p>
            <a:pPr lvl="1"/>
            <a:r>
              <a:rPr lang="en-US" sz="1200" dirty="0"/>
              <a:t>Provides the infrastructure for codes to plug in to the framework</a:t>
            </a:r>
          </a:p>
          <a:p>
            <a:pPr lvl="1"/>
            <a:r>
              <a:rPr lang="en-US" sz="1200" dirty="0"/>
              <a:t>Common data</a:t>
            </a:r>
          </a:p>
          <a:p>
            <a:pPr lvl="2"/>
            <a:r>
              <a:rPr lang="en-US" sz="1200" dirty="0"/>
              <a:t>Input: windIO</a:t>
            </a:r>
          </a:p>
          <a:p>
            <a:pPr lvl="2"/>
            <a:r>
              <a:rPr lang="en-US" sz="1200" dirty="0"/>
              <a:t>Output: common data structure extracts relevant data from wake modeling codes</a:t>
            </a:r>
          </a:p>
          <a:p>
            <a:pPr lvl="1"/>
            <a:r>
              <a:rPr lang="en-US" sz="1200" dirty="0"/>
              <a:t>Plotting and results analysis tools are provided</a:t>
            </a:r>
          </a:p>
        </p:txBody>
      </p:sp>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Code-Code Validation Framework</a:t>
            </a:r>
          </a:p>
        </p:txBody>
      </p:sp>
      <p:pic>
        <p:nvPicPr>
          <p:cNvPr id="3" name="Picture 2">
            <a:extLst>
              <a:ext uri="{FF2B5EF4-FFF2-40B4-BE49-F238E27FC236}">
                <a16:creationId xmlns:a16="http://schemas.microsoft.com/office/drawing/2014/main" id="{C5A24060-9733-F1D0-04D8-D1FBC48CA04B}"/>
              </a:ext>
            </a:extLst>
          </p:cNvPr>
          <p:cNvPicPr>
            <a:picLocks noChangeAspect="1"/>
          </p:cNvPicPr>
          <p:nvPr/>
        </p:nvPicPr>
        <p:blipFill>
          <a:blip r:embed="rId2"/>
          <a:stretch>
            <a:fillRect/>
          </a:stretch>
        </p:blipFill>
        <p:spPr>
          <a:xfrm>
            <a:off x="1876584" y="1658522"/>
            <a:ext cx="2695417" cy="1644807"/>
          </a:xfrm>
          <a:prstGeom prst="rect">
            <a:avLst/>
          </a:prstGeom>
        </p:spPr>
      </p:pic>
      <p:pic>
        <p:nvPicPr>
          <p:cNvPr id="5" name="Picture 4">
            <a:extLst>
              <a:ext uri="{FF2B5EF4-FFF2-40B4-BE49-F238E27FC236}">
                <a16:creationId xmlns:a16="http://schemas.microsoft.com/office/drawing/2014/main" id="{4E561A84-0B4A-2EC0-4838-EE173A90EDEB}"/>
              </a:ext>
            </a:extLst>
          </p:cNvPr>
          <p:cNvPicPr>
            <a:picLocks noChangeAspect="1"/>
          </p:cNvPicPr>
          <p:nvPr/>
        </p:nvPicPr>
        <p:blipFill>
          <a:blip r:embed="rId3"/>
          <a:stretch>
            <a:fillRect/>
          </a:stretch>
        </p:blipFill>
        <p:spPr>
          <a:xfrm>
            <a:off x="1346417" y="1517910"/>
            <a:ext cx="3914185" cy="1926028"/>
          </a:xfrm>
          <a:prstGeom prst="rect">
            <a:avLst/>
          </a:prstGeom>
        </p:spPr>
      </p:pic>
    </p:spTree>
    <p:extLst>
      <p:ext uri="{BB962C8B-B14F-4D97-AF65-F5344CB8AC3E}">
        <p14:creationId xmlns:p14="http://schemas.microsoft.com/office/powerpoint/2010/main" val="367715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Task 37 Ontology - windIO</a:t>
            </a:r>
          </a:p>
        </p:txBody>
      </p:sp>
      <p:pic>
        <p:nvPicPr>
          <p:cNvPr id="8" name="Picture 7" descr="A screenshot of a computer&#10;&#10;Description automatically generated with low confidence">
            <a:extLst>
              <a:ext uri="{FF2B5EF4-FFF2-40B4-BE49-F238E27FC236}">
                <a16:creationId xmlns:a16="http://schemas.microsoft.com/office/drawing/2014/main" id="{78E19561-FE51-0B8D-6D81-4C8AD4AAC914}"/>
              </a:ext>
            </a:extLst>
          </p:cNvPr>
          <p:cNvPicPr>
            <a:picLocks noChangeAspect="1"/>
          </p:cNvPicPr>
          <p:nvPr/>
        </p:nvPicPr>
        <p:blipFill>
          <a:blip r:embed="rId2"/>
          <a:stretch>
            <a:fillRect/>
          </a:stretch>
        </p:blipFill>
        <p:spPr>
          <a:xfrm>
            <a:off x="4315312" y="986360"/>
            <a:ext cx="2966725" cy="3523927"/>
          </a:xfrm>
          <a:prstGeom prst="rect">
            <a:avLst/>
          </a:prstGeom>
        </p:spPr>
      </p:pic>
      <p:sp>
        <p:nvSpPr>
          <p:cNvPr id="25" name="TextBox 24">
            <a:extLst>
              <a:ext uri="{FF2B5EF4-FFF2-40B4-BE49-F238E27FC236}">
                <a16:creationId xmlns:a16="http://schemas.microsoft.com/office/drawing/2014/main" id="{3277D030-EF63-EA54-7111-868DBD17BFB3}"/>
              </a:ext>
            </a:extLst>
          </p:cNvPr>
          <p:cNvSpPr txBox="1"/>
          <p:nvPr/>
        </p:nvSpPr>
        <p:spPr>
          <a:xfrm>
            <a:off x="1861964" y="1163274"/>
            <a:ext cx="2431296" cy="3170099"/>
          </a:xfrm>
          <a:prstGeom prst="rect">
            <a:avLst/>
          </a:prstGeom>
          <a:noFill/>
        </p:spPr>
        <p:txBody>
          <a:bodyPr wrap="square" rtlCol="0">
            <a:spAutoFit/>
          </a:bodyPr>
          <a:lstStyle/>
          <a:p>
            <a:r>
              <a:rPr lang="en-US" sz="1200" dirty="0"/>
              <a:t>A standard text-based input file representation of a wind plant.</a:t>
            </a:r>
          </a:p>
          <a:p>
            <a:pPr marL="342900" indent="-342900">
              <a:buAutoNum type="arabicPeriod"/>
            </a:pPr>
            <a:endParaRPr lang="en-US" sz="1100" b="1" dirty="0"/>
          </a:p>
          <a:p>
            <a:pPr marL="342900" indent="-342900">
              <a:buFontTx/>
              <a:buAutoNum type="arabicPeriod"/>
            </a:pPr>
            <a:r>
              <a:rPr lang="en-US" sz="1100" b="1" dirty="0" err="1"/>
              <a:t>Namestring</a:t>
            </a:r>
            <a:r>
              <a:rPr lang="en-US" sz="1100" dirty="0"/>
              <a:t>: the name of the plant</a:t>
            </a:r>
          </a:p>
          <a:p>
            <a:pPr marL="342900" indent="-342900">
              <a:buAutoNum type="arabicPeriod"/>
            </a:pPr>
            <a:r>
              <a:rPr lang="en-US" sz="1100" b="1" dirty="0"/>
              <a:t>Site definition</a:t>
            </a:r>
            <a:r>
              <a:rPr lang="en-US" sz="1100" dirty="0"/>
              <a:t>: physical definition of the plant boundaries, terrain, and wind resource</a:t>
            </a:r>
          </a:p>
          <a:p>
            <a:pPr marL="342900" indent="-342900">
              <a:buAutoNum type="arabicPeriod"/>
            </a:pPr>
            <a:r>
              <a:rPr lang="en-US" sz="1100" b="1" dirty="0"/>
              <a:t>Wind farm</a:t>
            </a:r>
            <a:r>
              <a:rPr lang="en-US" sz="1100" dirty="0"/>
              <a:t>: description of the turbines in the plant and their layout</a:t>
            </a:r>
          </a:p>
          <a:p>
            <a:pPr marL="342900" indent="-342900">
              <a:buAutoNum type="arabicPeriod"/>
            </a:pPr>
            <a:r>
              <a:rPr lang="en-US" sz="1100" b="1" dirty="0"/>
              <a:t>Attributes</a:t>
            </a:r>
            <a:r>
              <a:rPr lang="en-US" sz="1100" dirty="0"/>
              <a:t>: computed values of energy production and wake models to be used</a:t>
            </a:r>
          </a:p>
          <a:p>
            <a:pPr marL="342900" indent="-342900">
              <a:buAutoNum type="arabicPeriod"/>
            </a:pPr>
            <a:r>
              <a:rPr lang="en-US" sz="1100" b="1" dirty="0"/>
              <a:t>Optimization</a:t>
            </a:r>
            <a:r>
              <a:rPr lang="en-US" sz="1100" dirty="0"/>
              <a:t>: formulation of plant layout and design optimization problem. </a:t>
            </a:r>
          </a:p>
        </p:txBody>
      </p:sp>
      <p:sp>
        <p:nvSpPr>
          <p:cNvPr id="27" name="TextBox 26">
            <a:extLst>
              <a:ext uri="{FF2B5EF4-FFF2-40B4-BE49-F238E27FC236}">
                <a16:creationId xmlns:a16="http://schemas.microsoft.com/office/drawing/2014/main" id="{00E4DD02-299F-6F5F-62F4-8697737BFA70}"/>
              </a:ext>
            </a:extLst>
          </p:cNvPr>
          <p:cNvSpPr txBox="1"/>
          <p:nvPr/>
        </p:nvSpPr>
        <p:spPr>
          <a:xfrm>
            <a:off x="1485901" y="4589500"/>
            <a:ext cx="6013342" cy="461665"/>
          </a:xfrm>
          <a:prstGeom prst="rect">
            <a:avLst/>
          </a:prstGeom>
          <a:noFill/>
        </p:spPr>
        <p:txBody>
          <a:bodyPr wrap="square" rtlCol="0">
            <a:spAutoFit/>
          </a:bodyPr>
          <a:lstStyle/>
          <a:p>
            <a:r>
              <a:rPr lang="en-US" sz="800" dirty="0" err="1">
                <a:latin typeface="Calibri" panose="020F0502020204030204" pitchFamily="34" charset="0"/>
                <a:ea typeface="Calibri" panose="020F0502020204030204" pitchFamily="34" charset="0"/>
                <a:cs typeface="Times New Roman" panose="02020603050405020304" pitchFamily="18" charset="0"/>
              </a:rPr>
              <a:t>Bortolotti</a:t>
            </a:r>
            <a:r>
              <a:rPr lang="en-US" sz="800" dirty="0">
                <a:latin typeface="Calibri" panose="020F0502020204030204" pitchFamily="34" charset="0"/>
                <a:ea typeface="Calibri" panose="020F0502020204030204" pitchFamily="34" charset="0"/>
                <a:cs typeface="Times New Roman" panose="02020603050405020304" pitchFamily="18" charset="0"/>
              </a:rPr>
              <a:t>, Pietro, Bay, Christopher, Barter, Garrett, Gaertner, Evan, Dykes, Katherine, McWilliam, Michael, </a:t>
            </a:r>
            <a:r>
              <a:rPr lang="en-US" sz="800" dirty="0" err="1">
                <a:latin typeface="Calibri" panose="020F0502020204030204" pitchFamily="34" charset="0"/>
                <a:ea typeface="Calibri" panose="020F0502020204030204" pitchFamily="34" charset="0"/>
                <a:cs typeface="Times New Roman" panose="02020603050405020304" pitchFamily="18" charset="0"/>
              </a:rPr>
              <a:t>Friis</a:t>
            </a:r>
            <a:r>
              <a:rPr lang="en-US" sz="800" dirty="0">
                <a:latin typeface="Calibri" panose="020F0502020204030204" pitchFamily="34" charset="0"/>
                <a:ea typeface="Calibri" panose="020F0502020204030204" pitchFamily="34" charset="0"/>
                <a:cs typeface="Times New Roman" panose="02020603050405020304" pitchFamily="18" charset="0"/>
              </a:rPr>
              <a:t>-Moller, Mikkel, </a:t>
            </a:r>
            <a:r>
              <a:rPr lang="en-US" sz="800" dirty="0" err="1">
                <a:latin typeface="Calibri" panose="020F0502020204030204" pitchFamily="34" charset="0"/>
                <a:ea typeface="Calibri" panose="020F0502020204030204" pitchFamily="34" charset="0"/>
                <a:cs typeface="Times New Roman" panose="02020603050405020304" pitchFamily="18" charset="0"/>
              </a:rPr>
              <a:t>Molgaard</a:t>
            </a:r>
            <a:r>
              <a:rPr lang="en-US" sz="800" dirty="0">
                <a:latin typeface="Calibri" panose="020F0502020204030204" pitchFamily="34" charset="0"/>
                <a:ea typeface="Calibri" panose="020F0502020204030204" pitchFamily="34" charset="0"/>
                <a:cs typeface="Times New Roman" panose="02020603050405020304" pitchFamily="18" charset="0"/>
              </a:rPr>
              <a:t> Pedersen, Mads, &amp; </a:t>
            </a:r>
            <a:r>
              <a:rPr lang="en-US" sz="800" dirty="0" err="1">
                <a:latin typeface="Calibri" panose="020F0502020204030204" pitchFamily="34" charset="0"/>
                <a:ea typeface="Calibri" panose="020F0502020204030204" pitchFamily="34" charset="0"/>
                <a:cs typeface="Times New Roman" panose="02020603050405020304" pitchFamily="18" charset="0"/>
              </a:rPr>
              <a:t>Zahle</a:t>
            </a:r>
            <a:r>
              <a:rPr lang="en-US" sz="800" dirty="0">
                <a:latin typeface="Calibri" panose="020F0502020204030204" pitchFamily="34" charset="0"/>
                <a:ea typeface="Calibri" panose="020F0502020204030204" pitchFamily="34" charset="0"/>
                <a:cs typeface="Times New Roman" panose="02020603050405020304" pitchFamily="18" charset="0"/>
              </a:rPr>
              <a:t>, Frederik. </a:t>
            </a:r>
            <a:r>
              <a:rPr lang="en-US" sz="800" b="1" dirty="0">
                <a:latin typeface="Calibri" panose="020F0502020204030204" pitchFamily="34" charset="0"/>
                <a:ea typeface="Calibri" panose="020F0502020204030204" pitchFamily="34" charset="0"/>
                <a:cs typeface="Times New Roman" panose="02020603050405020304" pitchFamily="18" charset="0"/>
              </a:rPr>
              <a:t>System Modeling Frameworks for Wind Turbines and Plants: Review and Requirements Specifications</a:t>
            </a:r>
            <a:r>
              <a:rPr lang="en-US" sz="800" dirty="0">
                <a:latin typeface="Calibri" panose="020F0502020204030204" pitchFamily="34" charset="0"/>
                <a:ea typeface="Calibri" panose="020F0502020204030204" pitchFamily="34" charset="0"/>
                <a:cs typeface="Times New Roman" panose="02020603050405020304" pitchFamily="18" charset="0"/>
              </a:rPr>
              <a:t>. United States. https://</a:t>
            </a:r>
            <a:r>
              <a:rPr lang="en-US" sz="800" dirty="0" err="1">
                <a:latin typeface="Calibri" panose="020F0502020204030204" pitchFamily="34" charset="0"/>
                <a:ea typeface="Calibri" panose="020F0502020204030204" pitchFamily="34" charset="0"/>
                <a:cs typeface="Times New Roman" panose="02020603050405020304" pitchFamily="18" charset="0"/>
              </a:rPr>
              <a:t>doi.org</a:t>
            </a:r>
            <a:r>
              <a:rPr lang="en-US" sz="800" dirty="0">
                <a:latin typeface="Calibri" panose="020F0502020204030204" pitchFamily="34" charset="0"/>
                <a:ea typeface="Calibri" panose="020F0502020204030204" pitchFamily="34" charset="0"/>
                <a:cs typeface="Times New Roman" panose="02020603050405020304" pitchFamily="18" charset="0"/>
              </a:rPr>
              <a:t>/10.2172/1868328</a:t>
            </a:r>
          </a:p>
        </p:txBody>
      </p:sp>
    </p:spTree>
    <p:extLst>
      <p:ext uri="{BB962C8B-B14F-4D97-AF65-F5344CB8AC3E}">
        <p14:creationId xmlns:p14="http://schemas.microsoft.com/office/powerpoint/2010/main" val="4267209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API Overview</a:t>
            </a:r>
          </a:p>
        </p:txBody>
      </p:sp>
      <p:pic>
        <p:nvPicPr>
          <p:cNvPr id="13" name="Picture 12" descr="A screenshot of a computer&#10;&#10;Description automatically generated with medium confidence">
            <a:extLst>
              <a:ext uri="{FF2B5EF4-FFF2-40B4-BE49-F238E27FC236}">
                <a16:creationId xmlns:a16="http://schemas.microsoft.com/office/drawing/2014/main" id="{E39FB3F1-A84B-848D-D541-EEE58567EB87}"/>
              </a:ext>
            </a:extLst>
          </p:cNvPr>
          <p:cNvPicPr>
            <a:picLocks noChangeAspect="1"/>
          </p:cNvPicPr>
          <p:nvPr/>
        </p:nvPicPr>
        <p:blipFill>
          <a:blip r:embed="rId2"/>
          <a:stretch>
            <a:fillRect/>
          </a:stretch>
        </p:blipFill>
        <p:spPr>
          <a:xfrm>
            <a:off x="2658966" y="866148"/>
            <a:ext cx="5346658" cy="4352212"/>
          </a:xfrm>
          <a:prstGeom prst="rect">
            <a:avLst/>
          </a:prstGeom>
        </p:spPr>
      </p:pic>
      <p:sp>
        <p:nvSpPr>
          <p:cNvPr id="16" name="TextBox 15">
            <a:extLst>
              <a:ext uri="{FF2B5EF4-FFF2-40B4-BE49-F238E27FC236}">
                <a16:creationId xmlns:a16="http://schemas.microsoft.com/office/drawing/2014/main" id="{E733108D-A8E9-BA41-9744-D724636DEC07}"/>
              </a:ext>
            </a:extLst>
          </p:cNvPr>
          <p:cNvSpPr txBox="1"/>
          <p:nvPr/>
        </p:nvSpPr>
        <p:spPr>
          <a:xfrm>
            <a:off x="1331655" y="1917116"/>
            <a:ext cx="1481558" cy="461665"/>
          </a:xfrm>
          <a:prstGeom prst="rect">
            <a:avLst/>
          </a:prstGeom>
          <a:solidFill>
            <a:schemeClr val="bg1"/>
          </a:solidFill>
          <a:ln>
            <a:solidFill>
              <a:schemeClr val="tx1"/>
            </a:solidFill>
          </a:ln>
        </p:spPr>
        <p:txBody>
          <a:bodyPr wrap="square" rtlCol="0">
            <a:spAutoFit/>
          </a:bodyPr>
          <a:lstStyle/>
          <a:p>
            <a:r>
              <a:rPr lang="en-US" sz="1200" dirty="0"/>
              <a:t>Init simulation from windIO</a:t>
            </a:r>
          </a:p>
        </p:txBody>
      </p:sp>
      <p:sp>
        <p:nvSpPr>
          <p:cNvPr id="17" name="TextBox 16">
            <a:extLst>
              <a:ext uri="{FF2B5EF4-FFF2-40B4-BE49-F238E27FC236}">
                <a16:creationId xmlns:a16="http://schemas.microsoft.com/office/drawing/2014/main" id="{CB09660C-2611-E02C-19DC-945F472EA6D6}"/>
              </a:ext>
            </a:extLst>
          </p:cNvPr>
          <p:cNvSpPr txBox="1"/>
          <p:nvPr/>
        </p:nvSpPr>
        <p:spPr>
          <a:xfrm>
            <a:off x="1777225" y="3042255"/>
            <a:ext cx="1035989" cy="276999"/>
          </a:xfrm>
          <a:prstGeom prst="rect">
            <a:avLst/>
          </a:prstGeom>
          <a:solidFill>
            <a:schemeClr val="bg1"/>
          </a:solidFill>
          <a:ln>
            <a:solidFill>
              <a:schemeClr val="tx1"/>
            </a:solidFill>
          </a:ln>
        </p:spPr>
        <p:txBody>
          <a:bodyPr wrap="square" rtlCol="0">
            <a:spAutoFit/>
          </a:bodyPr>
          <a:lstStyle>
            <a:defPPr>
              <a:defRPr lang="en-US"/>
            </a:defPPr>
            <a:lvl1pPr>
              <a:defRPr sz="1200"/>
            </a:lvl1pPr>
          </a:lstStyle>
          <a:p>
            <a:r>
              <a:rPr lang="en-US" dirty="0"/>
              <a:t>Calculate AEP</a:t>
            </a:r>
          </a:p>
        </p:txBody>
      </p:sp>
      <p:sp>
        <p:nvSpPr>
          <p:cNvPr id="18" name="TextBox 17">
            <a:extLst>
              <a:ext uri="{FF2B5EF4-FFF2-40B4-BE49-F238E27FC236}">
                <a16:creationId xmlns:a16="http://schemas.microsoft.com/office/drawing/2014/main" id="{79A12B52-9DEC-A970-B938-2DC388CE3700}"/>
              </a:ext>
            </a:extLst>
          </p:cNvPr>
          <p:cNvSpPr txBox="1"/>
          <p:nvPr/>
        </p:nvSpPr>
        <p:spPr>
          <a:xfrm>
            <a:off x="1331655" y="3894748"/>
            <a:ext cx="1481558" cy="646331"/>
          </a:xfrm>
          <a:prstGeom prst="rect">
            <a:avLst/>
          </a:prstGeom>
          <a:solidFill>
            <a:schemeClr val="bg1"/>
          </a:solidFill>
          <a:ln>
            <a:solidFill>
              <a:schemeClr val="tx1"/>
            </a:solidFill>
          </a:ln>
        </p:spPr>
        <p:txBody>
          <a:bodyPr wrap="square" rtlCol="0">
            <a:spAutoFit/>
          </a:bodyPr>
          <a:lstStyle>
            <a:defPPr>
              <a:defRPr lang="en-US"/>
            </a:defPPr>
            <a:lvl1pPr>
              <a:defRPr sz="1200"/>
            </a:lvl1pPr>
          </a:lstStyle>
          <a:p>
            <a:r>
              <a:rPr lang="en-US" dirty="0"/>
              <a:t>Convert to common data structure and create plots</a:t>
            </a:r>
          </a:p>
        </p:txBody>
      </p:sp>
      <p:cxnSp>
        <p:nvCxnSpPr>
          <p:cNvPr id="20" name="Straight Arrow Connector 19">
            <a:extLst>
              <a:ext uri="{FF2B5EF4-FFF2-40B4-BE49-F238E27FC236}">
                <a16:creationId xmlns:a16="http://schemas.microsoft.com/office/drawing/2014/main" id="{C3284E65-6D99-7E71-2D74-031BA384FC0A}"/>
              </a:ext>
            </a:extLst>
          </p:cNvPr>
          <p:cNvCxnSpPr>
            <a:cxnSpLocks/>
          </p:cNvCxnSpPr>
          <p:nvPr/>
        </p:nvCxnSpPr>
        <p:spPr>
          <a:xfrm>
            <a:off x="2813214" y="2024307"/>
            <a:ext cx="696469" cy="0"/>
          </a:xfrm>
          <a:prstGeom prst="straightConnector1">
            <a:avLst/>
          </a:prstGeom>
          <a:ln>
            <a:solidFill>
              <a:srgbClr val="0079C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C1474AA-6605-7539-9EC0-B4685124B02A}"/>
              </a:ext>
            </a:extLst>
          </p:cNvPr>
          <p:cNvCxnSpPr>
            <a:cxnSpLocks/>
          </p:cNvCxnSpPr>
          <p:nvPr/>
        </p:nvCxnSpPr>
        <p:spPr>
          <a:xfrm>
            <a:off x="2813214" y="3136763"/>
            <a:ext cx="696469" cy="0"/>
          </a:xfrm>
          <a:prstGeom prst="straightConnector1">
            <a:avLst/>
          </a:prstGeom>
          <a:ln>
            <a:solidFill>
              <a:srgbClr val="0079C1"/>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Left Brace 26">
            <a:extLst>
              <a:ext uri="{FF2B5EF4-FFF2-40B4-BE49-F238E27FC236}">
                <a16:creationId xmlns:a16="http://schemas.microsoft.com/office/drawing/2014/main" id="{110F37CE-6C25-B035-079A-24C908451076}"/>
              </a:ext>
            </a:extLst>
          </p:cNvPr>
          <p:cNvSpPr/>
          <p:nvPr/>
        </p:nvSpPr>
        <p:spPr>
          <a:xfrm>
            <a:off x="3222813" y="3514215"/>
            <a:ext cx="286870" cy="1129499"/>
          </a:xfrm>
          <a:prstGeom prst="leftBrace">
            <a:avLst>
              <a:gd name="adj1" fmla="val 31710"/>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DBFF032-680F-8FF3-CA52-3A88B0F71C49}"/>
              </a:ext>
            </a:extLst>
          </p:cNvPr>
          <p:cNvCxnSpPr>
            <a:cxnSpLocks/>
          </p:cNvCxnSpPr>
          <p:nvPr/>
        </p:nvCxnSpPr>
        <p:spPr>
          <a:xfrm>
            <a:off x="2813213" y="4072987"/>
            <a:ext cx="409600" cy="0"/>
          </a:xfrm>
          <a:prstGeom prst="line">
            <a:avLst/>
          </a:prstGeom>
          <a:ln>
            <a:solidFill>
              <a:srgbClr val="0079C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2010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Compare Cases – Jensen Model</a:t>
            </a:r>
          </a:p>
        </p:txBody>
      </p:sp>
      <p:pic>
        <p:nvPicPr>
          <p:cNvPr id="16" name="Picture 15" descr="A picture containing text, screenshot, diagram&#10;&#10;Description automatically generated">
            <a:extLst>
              <a:ext uri="{FF2B5EF4-FFF2-40B4-BE49-F238E27FC236}">
                <a16:creationId xmlns:a16="http://schemas.microsoft.com/office/drawing/2014/main" id="{351309E7-EF44-7BA9-80D7-CAD32130E6F8}"/>
              </a:ext>
            </a:extLst>
          </p:cNvPr>
          <p:cNvPicPr>
            <a:picLocks noChangeAspect="1"/>
          </p:cNvPicPr>
          <p:nvPr/>
        </p:nvPicPr>
        <p:blipFill rotWithShape="1">
          <a:blip r:embed="rId2"/>
          <a:srcRect l="2447" t="20663" r="23789" b="15667"/>
          <a:stretch/>
        </p:blipFill>
        <p:spPr>
          <a:xfrm>
            <a:off x="4320155" y="1899493"/>
            <a:ext cx="3505819" cy="2269534"/>
          </a:xfrm>
          <a:prstGeom prst="rect">
            <a:avLst/>
          </a:prstGeom>
          <a:ln>
            <a:solidFill>
              <a:schemeClr val="tx1"/>
            </a:solidFill>
          </a:ln>
        </p:spPr>
      </p:pic>
      <p:pic>
        <p:nvPicPr>
          <p:cNvPr id="18" name="Picture 17" descr="A picture containing text, screenshot, plot, line&#10;&#10;Description automatically generated">
            <a:extLst>
              <a:ext uri="{FF2B5EF4-FFF2-40B4-BE49-F238E27FC236}">
                <a16:creationId xmlns:a16="http://schemas.microsoft.com/office/drawing/2014/main" id="{1CB53BC1-7E55-84CA-D09F-9C5790D9603D}"/>
              </a:ext>
            </a:extLst>
          </p:cNvPr>
          <p:cNvPicPr>
            <a:picLocks noChangeAspect="1"/>
          </p:cNvPicPr>
          <p:nvPr/>
        </p:nvPicPr>
        <p:blipFill rotWithShape="1">
          <a:blip r:embed="rId3"/>
          <a:srcRect l="4172" t="31982" r="23788" b="28224"/>
          <a:stretch/>
        </p:blipFill>
        <p:spPr>
          <a:xfrm>
            <a:off x="1124082" y="1899493"/>
            <a:ext cx="3006886" cy="1245711"/>
          </a:xfrm>
          <a:prstGeom prst="rect">
            <a:avLst/>
          </a:prstGeom>
          <a:ln>
            <a:solidFill>
              <a:schemeClr val="tx1"/>
            </a:solidFill>
          </a:ln>
        </p:spPr>
      </p:pic>
      <p:pic>
        <p:nvPicPr>
          <p:cNvPr id="20" name="Picture 19" descr="A picture containing circle, diagram, line&#10;&#10;Description automatically generated">
            <a:extLst>
              <a:ext uri="{FF2B5EF4-FFF2-40B4-BE49-F238E27FC236}">
                <a16:creationId xmlns:a16="http://schemas.microsoft.com/office/drawing/2014/main" id="{20C35622-20D1-9531-B2AF-B9E5CF43CF7C}"/>
              </a:ext>
            </a:extLst>
          </p:cNvPr>
          <p:cNvPicPr>
            <a:picLocks noChangeAspect="1"/>
          </p:cNvPicPr>
          <p:nvPr/>
        </p:nvPicPr>
        <p:blipFill>
          <a:blip r:embed="rId4"/>
          <a:stretch>
            <a:fillRect/>
          </a:stretch>
        </p:blipFill>
        <p:spPr>
          <a:xfrm>
            <a:off x="6591857" y="654740"/>
            <a:ext cx="1234116" cy="1175503"/>
          </a:xfrm>
          <a:prstGeom prst="rect">
            <a:avLst/>
          </a:prstGeom>
        </p:spPr>
      </p:pic>
      <p:sp>
        <p:nvSpPr>
          <p:cNvPr id="21" name="TextBox 20">
            <a:extLst>
              <a:ext uri="{FF2B5EF4-FFF2-40B4-BE49-F238E27FC236}">
                <a16:creationId xmlns:a16="http://schemas.microsoft.com/office/drawing/2014/main" id="{ED6BBEBE-352F-B670-7066-ECB9DB1C6F9B}"/>
              </a:ext>
            </a:extLst>
          </p:cNvPr>
          <p:cNvSpPr txBox="1"/>
          <p:nvPr/>
        </p:nvSpPr>
        <p:spPr>
          <a:xfrm>
            <a:off x="4610075" y="4262471"/>
            <a:ext cx="3215898" cy="461665"/>
          </a:xfrm>
          <a:prstGeom prst="rect">
            <a:avLst/>
          </a:prstGeom>
          <a:noFill/>
        </p:spPr>
        <p:txBody>
          <a:bodyPr wrap="square" rtlCol="0">
            <a:spAutoFit/>
          </a:bodyPr>
          <a:lstStyle/>
          <a:p>
            <a:r>
              <a:rPr lang="en-US" sz="800" dirty="0">
                <a:solidFill>
                  <a:srgbClr val="000000"/>
                </a:solidFill>
                <a:latin typeface="g_d0_f11"/>
              </a:rPr>
              <a:t>Baker N, Stanley A P, Thomas J, Ning A and Dykes K 2019 </a:t>
            </a:r>
            <a:r>
              <a:rPr lang="en-US" sz="800" b="1" dirty="0">
                <a:solidFill>
                  <a:srgbClr val="000000"/>
                </a:solidFill>
                <a:latin typeface="g_d0_f11"/>
              </a:rPr>
              <a:t>Best practices for wake model and optimization algorithm selection in wind farm layout optimization</a:t>
            </a:r>
            <a:r>
              <a:rPr lang="en-US" sz="800" dirty="0">
                <a:solidFill>
                  <a:srgbClr val="000000"/>
                </a:solidFill>
                <a:latin typeface="g_d0_f11"/>
              </a:rPr>
              <a:t> </a:t>
            </a:r>
            <a:r>
              <a:rPr lang="en-US" sz="800" i="1" dirty="0">
                <a:solidFill>
                  <a:srgbClr val="000000"/>
                </a:solidFill>
                <a:latin typeface="g_d0_f17"/>
              </a:rPr>
              <a:t>AIAA SciTech 2019 </a:t>
            </a:r>
            <a:r>
              <a:rPr lang="en-US" sz="800" dirty="0">
                <a:solidFill>
                  <a:srgbClr val="000000"/>
                </a:solidFill>
                <a:latin typeface="g_d0_f11"/>
              </a:rPr>
              <a:t>(San Diego, California, USA)</a:t>
            </a:r>
            <a:endParaRPr lang="en-US" sz="800" dirty="0"/>
          </a:p>
        </p:txBody>
      </p:sp>
      <p:sp>
        <p:nvSpPr>
          <p:cNvPr id="22" name="TextBox 21">
            <a:extLst>
              <a:ext uri="{FF2B5EF4-FFF2-40B4-BE49-F238E27FC236}">
                <a16:creationId xmlns:a16="http://schemas.microsoft.com/office/drawing/2014/main" id="{90D03749-3E4D-CD41-A993-F1A5C01AC936}"/>
              </a:ext>
            </a:extLst>
          </p:cNvPr>
          <p:cNvSpPr txBox="1"/>
          <p:nvPr/>
        </p:nvSpPr>
        <p:spPr>
          <a:xfrm>
            <a:off x="4814055" y="1344384"/>
            <a:ext cx="1988752" cy="461665"/>
          </a:xfrm>
          <a:prstGeom prst="rect">
            <a:avLst/>
          </a:prstGeom>
          <a:noFill/>
        </p:spPr>
        <p:txBody>
          <a:bodyPr wrap="square" rtlCol="0">
            <a:spAutoFit/>
          </a:bodyPr>
          <a:lstStyle/>
          <a:p>
            <a:r>
              <a:rPr lang="en-US" sz="1200" dirty="0"/>
              <a:t>IEA Wind Task 37 Optimization Case Study 1</a:t>
            </a:r>
          </a:p>
        </p:txBody>
      </p:sp>
      <p:sp>
        <p:nvSpPr>
          <p:cNvPr id="23" name="TextBox 22">
            <a:extLst>
              <a:ext uri="{FF2B5EF4-FFF2-40B4-BE49-F238E27FC236}">
                <a16:creationId xmlns:a16="http://schemas.microsoft.com/office/drawing/2014/main" id="{B11C61F6-1F4C-291E-64A6-FB5286BDE847}"/>
              </a:ext>
            </a:extLst>
          </p:cNvPr>
          <p:cNvSpPr txBox="1"/>
          <p:nvPr/>
        </p:nvSpPr>
        <p:spPr>
          <a:xfrm>
            <a:off x="2010467" y="1344383"/>
            <a:ext cx="1234116" cy="461665"/>
          </a:xfrm>
          <a:prstGeom prst="rect">
            <a:avLst/>
          </a:prstGeom>
          <a:noFill/>
        </p:spPr>
        <p:txBody>
          <a:bodyPr wrap="square" rtlCol="0">
            <a:spAutoFit/>
          </a:bodyPr>
          <a:lstStyle/>
          <a:p>
            <a:r>
              <a:rPr lang="en-US" sz="1200" dirty="0"/>
              <a:t>1 turbine</a:t>
            </a:r>
          </a:p>
          <a:p>
            <a:r>
              <a:rPr lang="en-US" sz="1200" dirty="0"/>
              <a:t>1 wind condition</a:t>
            </a:r>
          </a:p>
        </p:txBody>
      </p:sp>
    </p:spTree>
    <p:extLst>
      <p:ext uri="{BB962C8B-B14F-4D97-AF65-F5344CB8AC3E}">
        <p14:creationId xmlns:p14="http://schemas.microsoft.com/office/powerpoint/2010/main" val="1477864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1 Turbine Wake Profile</a:t>
            </a:r>
          </a:p>
        </p:txBody>
      </p:sp>
      <p:sp>
        <p:nvSpPr>
          <p:cNvPr id="12" name="TextBox 11">
            <a:extLst>
              <a:ext uri="{FF2B5EF4-FFF2-40B4-BE49-F238E27FC236}">
                <a16:creationId xmlns:a16="http://schemas.microsoft.com/office/drawing/2014/main" id="{B58FFAB3-BD9C-C7C2-D8F5-91A70508794B}"/>
              </a:ext>
            </a:extLst>
          </p:cNvPr>
          <p:cNvSpPr txBox="1"/>
          <p:nvPr/>
        </p:nvSpPr>
        <p:spPr>
          <a:xfrm>
            <a:off x="1601921" y="1123747"/>
            <a:ext cx="2544992" cy="276999"/>
          </a:xfrm>
          <a:prstGeom prst="rect">
            <a:avLst/>
          </a:prstGeom>
          <a:solidFill>
            <a:srgbClr val="1F1F1F"/>
          </a:solidFill>
        </p:spPr>
        <p:txBody>
          <a:bodyPr wrap="none" rtlCol="0">
            <a:spAutoFit/>
          </a:bodyPr>
          <a:lstStyle/>
          <a:p>
            <a:r>
              <a:rPr lang="en-US" sz="1200" dirty="0">
                <a:solidFill>
                  <a:srgbClr val="9CDDFE"/>
                </a:solidFill>
              </a:rPr>
              <a:t>WindIOSim</a:t>
            </a:r>
            <a:r>
              <a:rPr lang="en-US" sz="1200" dirty="0">
                <a:solidFill>
                  <a:schemeClr val="bg1"/>
                </a:solidFill>
              </a:rPr>
              <a:t>.</a:t>
            </a:r>
            <a:r>
              <a:rPr lang="en-US" sz="1200" dirty="0">
                <a:solidFill>
                  <a:srgbClr val="DCDCAA"/>
                </a:solidFill>
              </a:rPr>
              <a:t>streamwise_profile_plot</a:t>
            </a:r>
            <a:r>
              <a:rPr lang="en-US" sz="1200" dirty="0">
                <a:solidFill>
                  <a:srgbClr val="FFD602"/>
                </a:solidFill>
              </a:rPr>
              <a:t>()</a:t>
            </a:r>
          </a:p>
        </p:txBody>
      </p:sp>
      <p:sp>
        <p:nvSpPr>
          <p:cNvPr id="14" name="TextBox 13">
            <a:extLst>
              <a:ext uri="{FF2B5EF4-FFF2-40B4-BE49-F238E27FC236}">
                <a16:creationId xmlns:a16="http://schemas.microsoft.com/office/drawing/2014/main" id="{F144DA4C-BDF7-0369-33A6-0FE12A8FFE8B}"/>
              </a:ext>
            </a:extLst>
          </p:cNvPr>
          <p:cNvSpPr txBox="1"/>
          <p:nvPr/>
        </p:nvSpPr>
        <p:spPr>
          <a:xfrm>
            <a:off x="4738381" y="1123747"/>
            <a:ext cx="2345322" cy="276999"/>
          </a:xfrm>
          <a:prstGeom prst="rect">
            <a:avLst/>
          </a:prstGeom>
          <a:solidFill>
            <a:srgbClr val="1F1F1F"/>
          </a:solidFill>
        </p:spPr>
        <p:txBody>
          <a:bodyPr wrap="none" rtlCol="0">
            <a:spAutoFit/>
          </a:bodyPr>
          <a:lstStyle/>
          <a:p>
            <a:r>
              <a:rPr lang="en-US" sz="1200" dirty="0">
                <a:solidFill>
                  <a:srgbClr val="9CDDFE"/>
                </a:solidFill>
              </a:rPr>
              <a:t>WindIOSim</a:t>
            </a:r>
            <a:r>
              <a:rPr lang="en-US" sz="1200" dirty="0">
                <a:solidFill>
                  <a:schemeClr val="bg1"/>
                </a:solidFill>
              </a:rPr>
              <a:t>.</a:t>
            </a:r>
            <a:r>
              <a:rPr lang="en-US" sz="1200" dirty="0">
                <a:solidFill>
                  <a:srgbClr val="DCDCAA"/>
                </a:solidFill>
              </a:rPr>
              <a:t>xsection_profile_plot</a:t>
            </a:r>
            <a:r>
              <a:rPr lang="en-US" sz="1200" dirty="0">
                <a:solidFill>
                  <a:srgbClr val="FFD602"/>
                </a:solidFill>
              </a:rPr>
              <a:t>()</a:t>
            </a:r>
          </a:p>
        </p:txBody>
      </p:sp>
      <p:grpSp>
        <p:nvGrpSpPr>
          <p:cNvPr id="15" name="Group 14">
            <a:extLst>
              <a:ext uri="{FF2B5EF4-FFF2-40B4-BE49-F238E27FC236}">
                <a16:creationId xmlns:a16="http://schemas.microsoft.com/office/drawing/2014/main" id="{9787708A-40A8-B6A0-4188-8A0D5D1E71A4}"/>
              </a:ext>
            </a:extLst>
          </p:cNvPr>
          <p:cNvGrpSpPr/>
          <p:nvPr/>
        </p:nvGrpSpPr>
        <p:grpSpPr>
          <a:xfrm>
            <a:off x="6858865" y="191594"/>
            <a:ext cx="1933627" cy="801075"/>
            <a:chOff x="495733" y="939815"/>
            <a:chExt cx="1933627" cy="801075"/>
          </a:xfrm>
        </p:grpSpPr>
        <p:pic>
          <p:nvPicPr>
            <p:cNvPr id="2" name="Picture 1" descr="A picture containing text, screenshot, plot, line&#10;&#10;Description automatically generated">
              <a:extLst>
                <a:ext uri="{FF2B5EF4-FFF2-40B4-BE49-F238E27FC236}">
                  <a16:creationId xmlns:a16="http://schemas.microsoft.com/office/drawing/2014/main" id="{1B5FB27B-DCE0-110E-3D48-4F652BD40352}"/>
                </a:ext>
              </a:extLst>
            </p:cNvPr>
            <p:cNvPicPr>
              <a:picLocks noChangeAspect="1"/>
            </p:cNvPicPr>
            <p:nvPr/>
          </p:nvPicPr>
          <p:blipFill rotWithShape="1">
            <a:blip r:embed="rId2"/>
            <a:srcRect l="4172" t="31982" r="23788" b="28224"/>
            <a:stretch/>
          </p:blipFill>
          <p:spPr>
            <a:xfrm>
              <a:off x="495733" y="939815"/>
              <a:ext cx="1933627" cy="801075"/>
            </a:xfrm>
            <a:prstGeom prst="rect">
              <a:avLst/>
            </a:prstGeom>
            <a:ln>
              <a:solidFill>
                <a:schemeClr val="tx1"/>
              </a:solidFill>
            </a:ln>
          </p:spPr>
        </p:pic>
        <p:cxnSp>
          <p:nvCxnSpPr>
            <p:cNvPr id="6" name="Straight Connector 5">
              <a:extLst>
                <a:ext uri="{FF2B5EF4-FFF2-40B4-BE49-F238E27FC236}">
                  <a16:creationId xmlns:a16="http://schemas.microsoft.com/office/drawing/2014/main" id="{3A8EFE49-69CA-E987-B8C8-3925F1CF1E1E}"/>
                </a:ext>
              </a:extLst>
            </p:cNvPr>
            <p:cNvCxnSpPr>
              <a:cxnSpLocks/>
            </p:cNvCxnSpPr>
            <p:nvPr/>
          </p:nvCxnSpPr>
          <p:spPr>
            <a:xfrm>
              <a:off x="886442" y="1309356"/>
              <a:ext cx="1504173" cy="232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09818DA-98E9-93C6-BD84-BC68A3A79C10}"/>
                </a:ext>
              </a:extLst>
            </p:cNvPr>
            <p:cNvCxnSpPr>
              <a:cxnSpLocks/>
            </p:cNvCxnSpPr>
            <p:nvPr/>
          </p:nvCxnSpPr>
          <p:spPr>
            <a:xfrm>
              <a:off x="1111585" y="1092752"/>
              <a:ext cx="0" cy="4332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6A7D1AD-8391-8D20-931C-BD8F399AD8B2}"/>
                </a:ext>
              </a:extLst>
            </p:cNvPr>
            <p:cNvCxnSpPr>
              <a:cxnSpLocks/>
            </p:cNvCxnSpPr>
            <p:nvPr/>
          </p:nvCxnSpPr>
          <p:spPr>
            <a:xfrm>
              <a:off x="1639400" y="1092751"/>
              <a:ext cx="0" cy="4332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1EC44F5-69EE-631C-2021-FA1432119DE3}"/>
                </a:ext>
              </a:extLst>
            </p:cNvPr>
            <p:cNvCxnSpPr>
              <a:cxnSpLocks/>
            </p:cNvCxnSpPr>
            <p:nvPr/>
          </p:nvCxnSpPr>
          <p:spPr>
            <a:xfrm>
              <a:off x="2350159" y="1112125"/>
              <a:ext cx="0" cy="4332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7" name="Picture 16" descr="A graph of a streamwise velocity profile&#10;&#10;Description automatically generated with low confidence">
            <a:extLst>
              <a:ext uri="{FF2B5EF4-FFF2-40B4-BE49-F238E27FC236}">
                <a16:creationId xmlns:a16="http://schemas.microsoft.com/office/drawing/2014/main" id="{9CC3DA2F-D781-0004-1336-73BB51662BAC}"/>
              </a:ext>
            </a:extLst>
          </p:cNvPr>
          <p:cNvPicPr>
            <a:picLocks noChangeAspect="1"/>
          </p:cNvPicPr>
          <p:nvPr/>
        </p:nvPicPr>
        <p:blipFill>
          <a:blip r:embed="rId3"/>
          <a:stretch>
            <a:fillRect/>
          </a:stretch>
        </p:blipFill>
        <p:spPr>
          <a:xfrm>
            <a:off x="1450726" y="1631731"/>
            <a:ext cx="2847383" cy="2135537"/>
          </a:xfrm>
          <a:prstGeom prst="rect">
            <a:avLst/>
          </a:prstGeom>
          <a:ln>
            <a:solidFill>
              <a:schemeClr val="tx1"/>
            </a:solidFill>
          </a:ln>
        </p:spPr>
      </p:pic>
      <p:pic>
        <p:nvPicPr>
          <p:cNvPr id="19" name="Picture 18" descr="A picture containing text, diagram, line, plot&#10;&#10;Description automatically generated">
            <a:extLst>
              <a:ext uri="{FF2B5EF4-FFF2-40B4-BE49-F238E27FC236}">
                <a16:creationId xmlns:a16="http://schemas.microsoft.com/office/drawing/2014/main" id="{1831631B-DBBB-33D7-AB97-9149E95AE80D}"/>
              </a:ext>
            </a:extLst>
          </p:cNvPr>
          <p:cNvPicPr>
            <a:picLocks noChangeAspect="1"/>
          </p:cNvPicPr>
          <p:nvPr/>
        </p:nvPicPr>
        <p:blipFill>
          <a:blip r:embed="rId4"/>
          <a:stretch>
            <a:fillRect/>
          </a:stretch>
        </p:blipFill>
        <p:spPr>
          <a:xfrm>
            <a:off x="4572510" y="1631730"/>
            <a:ext cx="2677064" cy="3095356"/>
          </a:xfrm>
          <a:prstGeom prst="rect">
            <a:avLst/>
          </a:prstGeom>
          <a:ln>
            <a:solidFill>
              <a:schemeClr val="tx1"/>
            </a:solidFill>
          </a:ln>
        </p:spPr>
      </p:pic>
    </p:spTree>
    <p:extLst>
      <p:ext uri="{BB962C8B-B14F-4D97-AF65-F5344CB8AC3E}">
        <p14:creationId xmlns:p14="http://schemas.microsoft.com/office/powerpoint/2010/main" val="2586421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1913B3-C6DD-4B8B-AFE4-9087FA2C16F8}"/>
              </a:ext>
            </a:extLst>
          </p:cNvPr>
          <p:cNvSpPr>
            <a:spLocks noGrp="1"/>
          </p:cNvSpPr>
          <p:nvPr>
            <p:ph type="title"/>
          </p:nvPr>
        </p:nvSpPr>
        <p:spPr/>
        <p:txBody>
          <a:bodyPr/>
          <a:lstStyle/>
          <a:p>
            <a:r>
              <a:rPr lang="en-US" dirty="0"/>
              <a:t>1 Turbine Wake Shape</a:t>
            </a:r>
          </a:p>
        </p:txBody>
      </p:sp>
      <p:pic>
        <p:nvPicPr>
          <p:cNvPr id="8" name="Picture 7" descr="A picture containing text, screenshot, font, parallel&#10;&#10;Description automatically generated">
            <a:extLst>
              <a:ext uri="{FF2B5EF4-FFF2-40B4-BE49-F238E27FC236}">
                <a16:creationId xmlns:a16="http://schemas.microsoft.com/office/drawing/2014/main" id="{C21C220A-576F-8DED-4271-659BA9A9A29B}"/>
              </a:ext>
            </a:extLst>
          </p:cNvPr>
          <p:cNvPicPr>
            <a:picLocks noChangeAspect="1"/>
          </p:cNvPicPr>
          <p:nvPr/>
        </p:nvPicPr>
        <p:blipFill rotWithShape="1">
          <a:blip r:embed="rId2"/>
          <a:srcRect l="9238" r="11691"/>
          <a:stretch/>
        </p:blipFill>
        <p:spPr>
          <a:xfrm>
            <a:off x="1330920" y="1387564"/>
            <a:ext cx="2934992" cy="3671499"/>
          </a:xfrm>
          <a:prstGeom prst="rect">
            <a:avLst/>
          </a:prstGeom>
          <a:ln>
            <a:solidFill>
              <a:schemeClr val="tx1"/>
            </a:solidFill>
          </a:ln>
        </p:spPr>
      </p:pic>
      <p:sp>
        <p:nvSpPr>
          <p:cNvPr id="15" name="TextBox 14">
            <a:extLst>
              <a:ext uri="{FF2B5EF4-FFF2-40B4-BE49-F238E27FC236}">
                <a16:creationId xmlns:a16="http://schemas.microsoft.com/office/drawing/2014/main" id="{0FF29948-3FF0-62F2-E147-4E5CB857889B}"/>
              </a:ext>
            </a:extLst>
          </p:cNvPr>
          <p:cNvSpPr txBox="1"/>
          <p:nvPr/>
        </p:nvSpPr>
        <p:spPr>
          <a:xfrm>
            <a:off x="1692793" y="1010321"/>
            <a:ext cx="2211246" cy="276999"/>
          </a:xfrm>
          <a:prstGeom prst="rect">
            <a:avLst/>
          </a:prstGeom>
          <a:solidFill>
            <a:srgbClr val="1F1F1F"/>
          </a:solidFill>
        </p:spPr>
        <p:txBody>
          <a:bodyPr wrap="none" rtlCol="0">
            <a:spAutoFit/>
          </a:bodyPr>
          <a:lstStyle/>
          <a:p>
            <a:r>
              <a:rPr lang="en-US" sz="1200" dirty="0">
                <a:solidFill>
                  <a:srgbClr val="9CDDFE"/>
                </a:solidFill>
              </a:rPr>
              <a:t>WindIOSim</a:t>
            </a:r>
            <a:r>
              <a:rPr lang="en-US" sz="1200" dirty="0">
                <a:solidFill>
                  <a:schemeClr val="bg1"/>
                </a:solidFill>
              </a:rPr>
              <a:t>.</a:t>
            </a:r>
            <a:r>
              <a:rPr lang="en-US" sz="1200" dirty="0">
                <a:solidFill>
                  <a:srgbClr val="DCDCAA"/>
                </a:solidFill>
              </a:rPr>
              <a:t>horizontal_contour</a:t>
            </a:r>
            <a:r>
              <a:rPr lang="en-US" sz="1200" dirty="0">
                <a:solidFill>
                  <a:srgbClr val="FFD602"/>
                </a:solidFill>
              </a:rPr>
              <a:t>()</a:t>
            </a:r>
          </a:p>
        </p:txBody>
      </p:sp>
      <p:sp>
        <p:nvSpPr>
          <p:cNvPr id="16" name="TextBox 15">
            <a:extLst>
              <a:ext uri="{FF2B5EF4-FFF2-40B4-BE49-F238E27FC236}">
                <a16:creationId xmlns:a16="http://schemas.microsoft.com/office/drawing/2014/main" id="{67A0E2D7-FEB8-3A80-5F4B-F1328F1BBA66}"/>
              </a:ext>
            </a:extLst>
          </p:cNvPr>
          <p:cNvSpPr txBox="1"/>
          <p:nvPr/>
        </p:nvSpPr>
        <p:spPr>
          <a:xfrm>
            <a:off x="5295121" y="1019312"/>
            <a:ext cx="1875578" cy="276999"/>
          </a:xfrm>
          <a:prstGeom prst="rect">
            <a:avLst/>
          </a:prstGeom>
          <a:solidFill>
            <a:srgbClr val="1F1F1F"/>
          </a:solidFill>
        </p:spPr>
        <p:txBody>
          <a:bodyPr wrap="none" rtlCol="0">
            <a:spAutoFit/>
          </a:bodyPr>
          <a:lstStyle/>
          <a:p>
            <a:r>
              <a:rPr lang="en-US" sz="1200" dirty="0">
                <a:solidFill>
                  <a:srgbClr val="9CDDFE"/>
                </a:solidFill>
              </a:rPr>
              <a:t>A little more complicated…</a:t>
            </a:r>
            <a:endParaRPr lang="en-US" sz="1200" dirty="0">
              <a:solidFill>
                <a:srgbClr val="FFD602"/>
              </a:solidFill>
            </a:endParaRPr>
          </a:p>
        </p:txBody>
      </p:sp>
      <p:pic>
        <p:nvPicPr>
          <p:cNvPr id="3" name="Picture 2" descr="A picture containing text, screenshot, line, plot&#10;&#10;Description automatically generated">
            <a:extLst>
              <a:ext uri="{FF2B5EF4-FFF2-40B4-BE49-F238E27FC236}">
                <a16:creationId xmlns:a16="http://schemas.microsoft.com/office/drawing/2014/main" id="{8BE5CBD6-2ED6-C096-A394-16332A8BE5FD}"/>
              </a:ext>
            </a:extLst>
          </p:cNvPr>
          <p:cNvPicPr>
            <a:picLocks noChangeAspect="1"/>
          </p:cNvPicPr>
          <p:nvPr/>
        </p:nvPicPr>
        <p:blipFill>
          <a:blip r:embed="rId3"/>
          <a:stretch>
            <a:fillRect/>
          </a:stretch>
        </p:blipFill>
        <p:spPr>
          <a:xfrm>
            <a:off x="4599499" y="2055155"/>
            <a:ext cx="3266821" cy="1349339"/>
          </a:xfrm>
          <a:prstGeom prst="rect">
            <a:avLst/>
          </a:prstGeom>
          <a:ln>
            <a:solidFill>
              <a:schemeClr val="tx1"/>
            </a:solidFill>
          </a:ln>
        </p:spPr>
      </p:pic>
      <p:cxnSp>
        <p:nvCxnSpPr>
          <p:cNvPr id="5" name="Straight Arrow Connector 4">
            <a:extLst>
              <a:ext uri="{FF2B5EF4-FFF2-40B4-BE49-F238E27FC236}">
                <a16:creationId xmlns:a16="http://schemas.microsoft.com/office/drawing/2014/main" id="{22C602D2-AE3D-75A9-0D9E-70B0620B69B6}"/>
              </a:ext>
            </a:extLst>
          </p:cNvPr>
          <p:cNvCxnSpPr>
            <a:stCxn id="3" idx="1"/>
          </p:cNvCxnSpPr>
          <p:nvPr/>
        </p:nvCxnSpPr>
        <p:spPr>
          <a:xfrm flipH="1" flipV="1">
            <a:off x="4265912" y="2503564"/>
            <a:ext cx="333587" cy="226261"/>
          </a:xfrm>
          <a:prstGeom prst="straightConnector1">
            <a:avLst/>
          </a:prstGeom>
          <a:ln>
            <a:solidFill>
              <a:schemeClr val="tx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69BAEF0-5B61-1A78-0892-66F9CF2682C3}"/>
              </a:ext>
            </a:extLst>
          </p:cNvPr>
          <p:cNvCxnSpPr>
            <a:cxnSpLocks/>
            <a:stCxn id="3" idx="1"/>
          </p:cNvCxnSpPr>
          <p:nvPr/>
        </p:nvCxnSpPr>
        <p:spPr>
          <a:xfrm flipH="1">
            <a:off x="4268828" y="2729825"/>
            <a:ext cx="330671" cy="263917"/>
          </a:xfrm>
          <a:prstGeom prst="straightConnector1">
            <a:avLst/>
          </a:prstGeom>
          <a:ln>
            <a:solidFill>
              <a:schemeClr val="tx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8095784"/>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rel-16x9-presentation-template-10-2022.potx" id="{A709C8E5-05DB-4190-BEB2-07ACC2B8F2C5}" vid="{EF852FED-DF74-4263-8D2D-F1FA068F87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2643</TotalTime>
  <Words>715</Words>
  <Application>Microsoft Macintosh PowerPoint</Application>
  <PresentationFormat>On-screen Show (16:9)</PresentationFormat>
  <Paragraphs>70</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-apple-system</vt:lpstr>
      <vt:lpstr>Arial</vt:lpstr>
      <vt:lpstr>AvenirNextLTPro</vt:lpstr>
      <vt:lpstr>Calibri</vt:lpstr>
      <vt:lpstr>g_d0_f11</vt:lpstr>
      <vt:lpstr>g_d0_f17</vt:lpstr>
      <vt:lpstr>Office Theme</vt:lpstr>
      <vt:lpstr>PowerPoint Presentation</vt:lpstr>
      <vt:lpstr>Analytical Wake Models</vt:lpstr>
      <vt:lpstr>Analytical Wake Models</vt:lpstr>
      <vt:lpstr>Code-Code Validation Framework</vt:lpstr>
      <vt:lpstr>Task 37 Ontology - windIO</vt:lpstr>
      <vt:lpstr>API Overview</vt:lpstr>
      <vt:lpstr>Compare Cases – Jensen Model</vt:lpstr>
      <vt:lpstr>1 Turbine Wake Profile</vt:lpstr>
      <vt:lpstr>1 Turbine Wake Shape</vt:lpstr>
      <vt:lpstr>Change Input: Task 37 Case Study 1</vt:lpstr>
      <vt:lpstr>Bastankah Model, 16 T</vt:lpstr>
      <vt:lpstr>Summary and Conclusions</vt:lpstr>
      <vt:lpstr>Thank you! Rafael.Mudafort@nrel.gov</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PowerPoint presentation template for newer wide-screen monitors and TVs.</dc:subject>
  <dc:creator>Mudafort, Rafael</dc:creator>
  <cp:keywords/>
  <dc:description/>
  <cp:lastModifiedBy>Mudafort, Rafael</cp:lastModifiedBy>
  <cp:revision>28</cp:revision>
  <cp:lastPrinted>2018-01-04T20:30:58Z</cp:lastPrinted>
  <dcterms:created xsi:type="dcterms:W3CDTF">2023-05-23T23:11:39Z</dcterms:created>
  <dcterms:modified xsi:type="dcterms:W3CDTF">2023-05-26T01:27:16Z</dcterms:modified>
  <cp:category/>
</cp:coreProperties>
</file>